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60911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1:15-2:15  Melissa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2:15-2:30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2:30-2:50 Sandy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2:50-3:20  Melissa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" name="Shape 4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8:30-8:50 Melissa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8:50-9:30 Sandy  Melissa Charts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till 9:30 Sandy  Melissa Charts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9:30-9:45 Melissa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9:45-10:00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10:00-11:00 Melissa introduces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11:30-12:30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12:30-1:15  Sandy     Melissa Charts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4572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72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None/>
              <a:defRPr sz="4800" b="0" i="0" u="none" strike="noStrike" cap="none" baseline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Shape 11"/>
          <p:cNvCxnSpPr/>
          <p:nvPr/>
        </p:nvCxnSpPr>
        <p:spPr>
          <a:xfrm>
            <a:off x="457200" y="548639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Shape 12"/>
          <p:cNvCxnSpPr/>
          <p:nvPr/>
        </p:nvCxnSpPr>
        <p:spPr>
          <a:xfrm>
            <a:off x="457200" y="4844510"/>
            <a:ext cx="8229600" cy="0"/>
          </a:xfrm>
          <a:prstGeom prst="straightConnector1">
            <a:avLst/>
          </a:prstGeom>
          <a:noFill/>
          <a:ln w="5715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cxnSp>
        <p:nvCxnSpPr>
          <p:cNvPr id="16" name="Shape 16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rgbClr val="DA0002"/>
                </a:solidFill>
              </a:defRPr>
            </a:lvl1pPr>
            <a:lvl2pPr rtl="0">
              <a:defRPr>
                <a:solidFill>
                  <a:srgbClr val="DA0002"/>
                </a:solidFill>
              </a:defRPr>
            </a:lvl2pPr>
            <a:lvl3pPr rtl="0">
              <a:defRPr>
                <a:solidFill>
                  <a:srgbClr val="DA0002"/>
                </a:solidFill>
              </a:defRPr>
            </a:lvl3pPr>
            <a:lvl4pPr rtl="0">
              <a:defRPr>
                <a:solidFill>
                  <a:srgbClr val="DA0002"/>
                </a:solidFill>
              </a:defRPr>
            </a:lvl4pPr>
            <a:lvl5pPr rtl="0">
              <a:defRPr>
                <a:solidFill>
                  <a:srgbClr val="DA0002"/>
                </a:solidFill>
              </a:defRPr>
            </a:lvl5pPr>
            <a:lvl6pPr rtl="0">
              <a:defRPr>
                <a:solidFill>
                  <a:srgbClr val="DA0002"/>
                </a:solidFill>
              </a:defRPr>
            </a:lvl6pPr>
            <a:lvl7pPr rtl="0">
              <a:defRPr>
                <a:solidFill>
                  <a:srgbClr val="DA0002"/>
                </a:solidFill>
              </a:defRPr>
            </a:lvl7pPr>
            <a:lvl8pPr rtl="0">
              <a:defRPr>
                <a:solidFill>
                  <a:srgbClr val="DA0002"/>
                </a:solidFill>
              </a:defRPr>
            </a:lvl8pPr>
            <a:lvl9pPr rtl="0">
              <a:defRPr>
                <a:solidFill>
                  <a:srgbClr val="DA0002"/>
                </a:solidFill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body" idx="2"/>
          </p:nvPr>
        </p:nvSpPr>
        <p:spPr>
          <a:xfrm>
            <a:off x="4692273" y="1600200"/>
            <a:ext cx="39945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cxnSp>
        <p:nvCxnSpPr>
          <p:cNvPr id="21" name="Shape 21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rgbClr val="DA000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>
                <a:solidFill>
                  <a:schemeClr val="accent1"/>
                </a:solidFill>
              </a:defRPr>
            </a:lvl1pPr>
            <a:lvl2pPr rtl="0">
              <a:defRPr>
                <a:solidFill>
                  <a:schemeClr val="accent1"/>
                </a:solidFill>
              </a:defRPr>
            </a:lvl2pPr>
            <a:lvl3pPr rtl="0">
              <a:defRPr>
                <a:solidFill>
                  <a:schemeClr val="accent1"/>
                </a:solidFill>
              </a:defRPr>
            </a:lvl3pPr>
            <a:lvl4pPr rtl="0">
              <a:defRPr>
                <a:solidFill>
                  <a:schemeClr val="accent1"/>
                </a:solidFill>
              </a:defRPr>
            </a:lvl4pPr>
            <a:lvl5pPr rtl="0">
              <a:defRPr>
                <a:solidFill>
                  <a:schemeClr val="accent1"/>
                </a:solidFill>
              </a:defRPr>
            </a:lvl5pPr>
            <a:lvl6pPr rtl="0">
              <a:defRPr>
                <a:solidFill>
                  <a:schemeClr val="accent1"/>
                </a:solidFill>
              </a:defRPr>
            </a:lvl6pPr>
            <a:lvl7pPr rtl="0">
              <a:defRPr>
                <a:solidFill>
                  <a:schemeClr val="accent1"/>
                </a:solidFill>
              </a:defRPr>
            </a:lvl7pPr>
            <a:lvl8pPr rtl="0">
              <a:defRPr>
                <a:solidFill>
                  <a:schemeClr val="accent1"/>
                </a:solidFill>
              </a:defRPr>
            </a:lvl8pPr>
            <a:lvl9pPr rtl="0"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cxnSp>
        <p:nvCxnSpPr>
          <p:cNvPr id="24" name="Shape 24"/>
          <p:cNvCxnSpPr/>
          <p:nvPr/>
        </p:nvCxnSpPr>
        <p:spPr>
          <a:xfrm>
            <a:off x="457200" y="1524000"/>
            <a:ext cx="8229600" cy="0"/>
          </a:xfrm>
          <a:prstGeom prst="straightConnector1">
            <a:avLst/>
          </a:prstGeom>
          <a:noFill/>
          <a:ln w="50800" cap="flat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457200" y="5875078"/>
            <a:ext cx="82296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1pPr>
            <a:lvl2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2pPr>
            <a:lvl3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3pPr>
            <a:lvl4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4pPr>
            <a:lvl5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5pPr>
            <a:lvl6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6pPr>
            <a:lvl7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66666"/>
              <a:buFont typeface="Arial"/>
              <a:buChar char="•"/>
              <a:defRPr sz="1800">
                <a:solidFill>
                  <a:schemeClr val="dk1"/>
                </a:solidFill>
              </a:defRPr>
            </a:lvl7pPr>
            <a:lvl8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Char char="o"/>
              <a:defRPr sz="1800">
                <a:solidFill>
                  <a:schemeClr val="dk1"/>
                </a:solidFill>
              </a:defRPr>
            </a:lvl8pPr>
            <a:lvl9pPr marL="285750" indent="-28575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Wingdings"/>
              <a:buChar char="§"/>
              <a:defRPr sz="1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cxnSp>
        <p:nvCxnSpPr>
          <p:cNvPr id="27" name="Shape 27"/>
          <p:cNvCxnSpPr/>
          <p:nvPr/>
        </p:nvCxnSpPr>
        <p:spPr>
          <a:xfrm>
            <a:off x="457200" y="5757014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Shape 29"/>
          <p:cNvCxnSpPr/>
          <p:nvPr/>
        </p:nvCxnSpPr>
        <p:spPr>
          <a:xfrm>
            <a:off x="457200" y="150852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indent="228600" algn="l" rtl="0">
              <a:spcBef>
                <a:spcPts val="0"/>
              </a:spcBef>
              <a:buClr>
                <a:schemeClr val="accent1"/>
              </a:buClr>
              <a:buSzPct val="100000"/>
              <a:buFont typeface="Arial"/>
              <a:buNone/>
              <a:defRPr sz="3600" b="1" i="0" u="none" strike="noStrike" cap="none" baseline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1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indent="-285750" algn="l" rtl="0">
              <a:spcBef>
                <a:spcPts val="480"/>
              </a:spcBef>
              <a:buClr>
                <a:schemeClr val="dk1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indent="-228600" algn="l" rtl="0">
              <a:spcBef>
                <a:spcPts val="480"/>
              </a:spcBef>
              <a:buClr>
                <a:schemeClr val="dk1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228600" algn="l" rtl="0">
              <a:spcBef>
                <a:spcPts val="360"/>
              </a:spcBef>
              <a:buClr>
                <a:schemeClr val="dk1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228600" algn="l" rtl="0">
              <a:spcBef>
                <a:spcPts val="360"/>
              </a:spcBef>
              <a:buClr>
                <a:schemeClr val="dk1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7" name="Shape 7"/>
          <p:cNvCxnSpPr/>
          <p:nvPr/>
        </p:nvCxnSpPr>
        <p:spPr>
          <a:xfrm>
            <a:off x="457200" y="6697679"/>
            <a:ext cx="8229600" cy="0"/>
          </a:xfrm>
          <a:prstGeom prst="straightConnector1">
            <a:avLst/>
          </a:prstGeom>
          <a:noFill/>
          <a:ln w="50800" cap="flat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education.msu.edu/search/Formview.aspx?email=tswright@msu.edu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 txBox="1">
            <a:spLocks noGrp="1"/>
          </p:cNvSpPr>
          <p:nvPr>
            <p:ph type="ctrTitle"/>
          </p:nvPr>
        </p:nvSpPr>
        <p:spPr>
          <a:xfrm>
            <a:off x="457200" y="751679"/>
            <a:ext cx="8229600" cy="4012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
</a:t>
            </a:r>
          </a:p>
          <a:p>
            <a:endParaRPr lang="en"/>
          </a:p>
          <a:p>
            <a:endParaRPr lang="en"/>
          </a:p>
          <a:p>
            <a:endParaRPr lang="en"/>
          </a:p>
          <a:p>
            <a:endParaRPr lang="en"/>
          </a:p>
          <a:p>
            <a:endParaRPr lang="en"/>
          </a:p>
        </p:txBody>
      </p:sp>
      <p:sp>
        <p:nvSpPr>
          <p:cNvPr id="32" name="Shape 32"/>
          <p:cNvSpPr txBox="1">
            <a:spLocks noGrp="1"/>
          </p:cNvSpPr>
          <p:nvPr>
            <p:ph type="subTitle" idx="1"/>
          </p:nvPr>
        </p:nvSpPr>
        <p:spPr>
          <a:xfrm>
            <a:off x="457200" y="4955189"/>
            <a:ext cx="8229600" cy="1643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buNone/>
            </a:pPr>
            <a:r>
              <a:rPr lang="en" sz="3000" b="1"/>
              <a:t>SOEL  </a:t>
            </a:r>
          </a:p>
          <a:p>
            <a:pPr lvl="0" algn="ctr" rtl="0">
              <a:buNone/>
            </a:pPr>
            <a:r>
              <a:rPr lang="en" sz="3000" b="1"/>
              <a:t>WISD/LESA</a:t>
            </a:r>
          </a:p>
          <a:p>
            <a:pPr lvl="0" algn="ctr" rtl="0">
              <a:buNone/>
            </a:pPr>
            <a:r>
              <a:rPr lang="en" sz="2400"/>
              <a:t>October 16, 2013</a:t>
            </a:r>
          </a:p>
          <a:p>
            <a:endParaRPr lang="en" sz="2400"/>
          </a:p>
        </p:txBody>
      </p:sp>
      <p:sp>
        <p:nvSpPr>
          <p:cNvPr id="33" name="Shape 33"/>
          <p:cNvSpPr/>
          <p:nvPr/>
        </p:nvSpPr>
        <p:spPr>
          <a:xfrm>
            <a:off x="544050" y="628275"/>
            <a:ext cx="7946125" cy="40125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Text Based Discussion</a:t>
            </a:r>
          </a:p>
        </p:txBody>
      </p:sp>
      <p:sp>
        <p:nvSpPr>
          <p:cNvPr id="89" name="Shape 8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Groups on Wiki</a:t>
            </a:r>
          </a:p>
          <a:p>
            <a:endParaRPr lang="en"/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Facilitators choose a protocol to discuss the first chapter.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Break</a:t>
            </a:r>
          </a:p>
        </p:txBody>
      </p:sp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96" name="Shape 96"/>
          <p:cNvSpPr/>
          <p:nvPr/>
        </p:nvSpPr>
        <p:spPr>
          <a:xfrm>
            <a:off x="542425" y="1600200"/>
            <a:ext cx="8046225" cy="487680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Expert Groups</a:t>
            </a:r>
          </a:p>
        </p:txBody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#1 Best Practices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#2 Teaching with the CCSS for ELA</a:t>
            </a:r>
          </a:p>
          <a:p>
            <a:endParaRPr lang="en"/>
          </a:p>
          <a:p>
            <a:pPr lvl="0">
              <a:buNone/>
            </a:pPr>
            <a:r>
              <a:rPr lang="en"/>
              <a:t>#3 Handbook of Effective Literacy Instruction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Framework Book</a:t>
            </a:r>
          </a:p>
        </p:txBody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Sit with your group and discuss: </a:t>
            </a:r>
          </a:p>
          <a:p>
            <a:endParaRPr lang="en"/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/>
              <a:t>Why did you choose this book?</a:t>
            </a:r>
          </a:p>
          <a:p>
            <a:endParaRPr lang="en"/>
          </a:p>
          <a:p>
            <a:pPr marL="914400" lvl="1" indent="-381000" rtl="0">
              <a:buClr>
                <a:schemeClr val="dk1"/>
              </a:buClr>
              <a:buSzPct val="80000"/>
              <a:buFont typeface="Arial"/>
              <a:buChar char="○"/>
            </a:pPr>
            <a:r>
              <a:rPr lang="en"/>
              <a:t>How do you want to structure your discussion of it?</a:t>
            </a:r>
          </a:p>
          <a:p>
            <a:pPr marL="457200" lvl="0" indent="0" rtl="0">
              <a:buNone/>
            </a:pPr>
            <a:r>
              <a:rPr lang="en" sz="1400"/>
              <a:t>               (we will discuss this book on WHOLE days) </a:t>
            </a:r>
          </a:p>
          <a:p>
            <a:endParaRPr lang="en" sz="1400"/>
          </a:p>
          <a:p>
            <a:endParaRPr lang="en" sz="1400"/>
          </a:p>
          <a:p>
            <a:pPr lvl="0">
              <a:buNone/>
            </a:pPr>
            <a:r>
              <a:rPr lang="en"/>
              <a:t>*Our May meeting will involve an informal presentation of your book.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Next Time- November 15</a:t>
            </a:r>
          </a:p>
        </p:txBody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Half day: 8:30-11:30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Dr. Susan Neuman on </a:t>
            </a:r>
            <a:r>
              <a:rPr lang="en" i="1"/>
              <a:t>All About Words</a:t>
            </a:r>
          </a:p>
          <a:p>
            <a:endParaRPr lang="en" i="1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Bring your research book.</a:t>
            </a:r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Wrap/Up and Feedback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3-2-1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SCHECHS</a:t>
            </a:r>
          </a:p>
          <a:p>
            <a:endParaRPr lang="en"/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Find Someone Who...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Mingle and find someone who fits each description. 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Record her name on your sheet. 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When your sheet is full, have a seat. 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Any surprises? 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Group Norms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Think of three norms you feel strongly about. 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Write down the three norms on three different sticky notes. 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Share at your table.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As a table, finalize a list of three norms.</a:t>
            </a:r>
          </a:p>
          <a:p>
            <a:pPr lvl="0">
              <a:buNone/>
            </a:pPr>
            <a:r>
              <a:rPr lang="en"/>
              <a:t>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Group Norms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Tables report out to large group.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Discuss and finalize list for the whole group. </a:t>
            </a:r>
          </a:p>
          <a:p>
            <a:endParaRPr lang="en"/>
          </a:p>
          <a:p>
            <a:pPr marL="457200" lvl="0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These will be our norms to operate by this year.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Preparing for Dr. Tanya Wright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Review Tanya’s article-</a:t>
            </a:r>
          </a:p>
          <a:p>
            <a:endParaRPr lang="en"/>
          </a:p>
          <a:p>
            <a:pPr marL="457200" lvl="0" indent="0" rtl="0">
              <a:spcBef>
                <a:spcPts val="0"/>
              </a:spcBef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 b="1"/>
              <a:t>Purposeful, Playful Pre-K:</a:t>
            </a:r>
          </a:p>
          <a:p>
            <a:pPr marL="457200" lvl="0" indent="0" rtl="0">
              <a:buClr>
                <a:srgbClr val="000000"/>
              </a:buClr>
              <a:buSzPct val="61111"/>
              <a:buFont typeface="Arial"/>
              <a:buNone/>
            </a:pPr>
            <a:r>
              <a:rPr lang="en" sz="1800"/>
              <a:t>Building on Children’s Natural Proclivity to Learn Language, Literacy, Mathematics, and Science</a:t>
            </a:r>
          </a:p>
          <a:p>
            <a:endParaRPr lang="en" sz="1800"/>
          </a:p>
          <a:p>
            <a:endParaRPr lang="en" sz="1800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Record questions you have for Tanya. We will put these on the Wikispace with answers. 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Pick up your book and have a BREAK!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555375" y="1689725"/>
            <a:ext cx="8078474" cy="4705524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Visiting from MSU</a:t>
            </a:r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457200" y="1574375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 b="1">
                <a:solidFill>
                  <a:srgbClr val="5EB2CD"/>
                </a:solidFill>
                <a:hlinkClick r:id="rId3"/>
              </a:rPr>
              <a:t>Tanya Wright</a:t>
            </a:r>
            <a:r>
              <a:rPr lang="en" sz="2400">
                <a:solidFill>
                  <a:srgbClr val="525252"/>
                </a:solidFill>
              </a:rPr>
              <a:t> </a:t>
            </a:r>
            <a:r>
              <a:rPr lang="en" sz="1800">
                <a:solidFill>
                  <a:srgbClr val="525252"/>
                </a:solidFill>
              </a:rPr>
              <a:t>  Ph.D., University of Michigan     </a:t>
            </a:r>
            <a:r>
              <a:rPr lang="en" sz="1800" b="1">
                <a:solidFill>
                  <a:srgbClr val="5EB2CD"/>
                </a:solidFill>
              </a:rPr>
              <a:t>tswright@msu.edu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800">
                <a:solidFill>
                  <a:srgbClr val="525252"/>
                </a:solidFill>
              </a:rPr>
              <a:t>Tanya Wright is a former kindergarten teacher whose interests include:</a:t>
            </a: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525252"/>
                </a:solidFill>
              </a:rPr>
              <a:t>instruction</a:t>
            </a: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525252"/>
                </a:solidFill>
              </a:rPr>
              <a:t>teacher education </a:t>
            </a:r>
          </a:p>
          <a:p>
            <a:pPr marL="457200" lvl="0" indent="-34290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 sz="1800">
                <a:solidFill>
                  <a:srgbClr val="525252"/>
                </a:solidFill>
              </a:rPr>
              <a:t>teacher professional development in the area of early language and literacy.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800">
                <a:solidFill>
                  <a:srgbClr val="525252"/>
                </a:solidFill>
              </a:rPr>
              <a:t> </a:t>
            </a:r>
          </a:p>
          <a:p>
            <a:pPr lvl="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" sz="1800">
                <a:solidFill>
                  <a:srgbClr val="525252"/>
                </a:solidFill>
              </a:rPr>
              <a:t>Her research focuses on the teacher’s role in promoting oral language, vocabulary and background knowledge development for young children. </a:t>
            </a:r>
          </a:p>
          <a:p>
            <a:endParaRPr lang="en" sz="1800">
              <a:solidFill>
                <a:srgbClr val="525252"/>
              </a:solidFill>
            </a:endParaRPr>
          </a:p>
          <a:p>
            <a:pPr lvl="0" algn="just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n" sz="1800">
                <a:solidFill>
                  <a:srgbClr val="525252"/>
                </a:solidFill>
              </a:rPr>
              <a:t>Her recent work has addressed the current state of vocabulary instruction in kindergarten classrooms as well as supports for vocabulary instruction in commonly-used core curricular materials.</a:t>
            </a:r>
          </a:p>
          <a:p>
            <a:endParaRPr lang="en" sz="1800">
              <a:solidFill>
                <a:srgbClr val="52525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LUNCH</a:t>
            </a:r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77" name="Shape 77"/>
          <p:cNvSpPr/>
          <p:nvPr/>
        </p:nvSpPr>
        <p:spPr>
          <a:xfrm>
            <a:off x="619925" y="1600200"/>
            <a:ext cx="7542524" cy="4967699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De-Briefing Tanya’s talk</a:t>
            </a:r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What were key points that stood out for you? 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What was new information for you?</a:t>
            </a:r>
          </a:p>
          <a:p>
            <a:endParaRPr lang="en"/>
          </a:p>
          <a:p>
            <a:pPr marL="457200" lvl="0" indent="-419100" rtl="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What did you question?  </a:t>
            </a:r>
          </a:p>
          <a:p>
            <a:endParaRPr lang="en"/>
          </a:p>
          <a:p>
            <a:pPr marL="457200" lvl="0" indent="-419100"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/>
              <a:t>What could you take back to your practice?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Custom 218">
      <a:dk1>
        <a:srgbClr val="000000"/>
      </a:dk1>
      <a:lt1>
        <a:srgbClr val="FFFFFF"/>
      </a:lt1>
      <a:dk2>
        <a:srgbClr val="5B595A"/>
      </a:dk2>
      <a:lt2>
        <a:srgbClr val="CFD4D4"/>
      </a:lt2>
      <a:accent1>
        <a:srgbClr val="CC0202"/>
      </a:accent1>
      <a:accent2>
        <a:srgbClr val="228AFF"/>
      </a:accent2>
      <a:accent3>
        <a:srgbClr val="FBC82F"/>
      </a:accent3>
      <a:accent4>
        <a:srgbClr val="253E91"/>
      </a:accent4>
      <a:accent5>
        <a:srgbClr val="F68D0C"/>
      </a:accent5>
      <a:accent6>
        <a:srgbClr val="257E12"/>
      </a:accent6>
      <a:hlink>
        <a:srgbClr val="144C72"/>
      </a:hlink>
      <a:folHlink>
        <a:srgbClr val="8C9D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428</Words>
  <Application>Microsoft Macintosh PowerPoint</Application>
  <PresentationFormat>On-screen Show (4:3)</PresentationFormat>
  <Paragraphs>104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Theme</vt:lpstr>
      <vt:lpstr>
     </vt:lpstr>
      <vt:lpstr>Find Someone Who...</vt:lpstr>
      <vt:lpstr>Group Norms</vt:lpstr>
      <vt:lpstr>Group Norms</vt:lpstr>
      <vt:lpstr>Preparing for Dr. Tanya Wright</vt:lpstr>
      <vt:lpstr>Pick up your book and have a BREAK!</vt:lpstr>
      <vt:lpstr>Visiting from MSU</vt:lpstr>
      <vt:lpstr>LUNCH</vt:lpstr>
      <vt:lpstr>De-Briefing Tanya’s talk</vt:lpstr>
      <vt:lpstr>Text Based Discussion</vt:lpstr>
      <vt:lpstr>Break</vt:lpstr>
      <vt:lpstr>Expert Groups</vt:lpstr>
      <vt:lpstr>Framework Book</vt:lpstr>
      <vt:lpstr>Next Time- November 15</vt:lpstr>
      <vt:lpstr>Wrap/Up and Feedback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
     </dc:title>
  <cp:lastModifiedBy>Melissa Brooks-Yip</cp:lastModifiedBy>
  <cp:revision>1</cp:revision>
  <cp:lastPrinted>2013-10-10T14:44:25Z</cp:lastPrinted>
  <dcterms:modified xsi:type="dcterms:W3CDTF">2013-10-10T14:44:34Z</dcterms:modified>
</cp:coreProperties>
</file>