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784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949227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Wordle is of our feedback from last meeting-   Melissa</a:t>
            </a:r>
          </a:p>
          <a:p>
            <a:pPr>
              <a:buNone/>
            </a:pPr>
            <a:r>
              <a:rPr lang="en"/>
              <a:t>Check that everyone has a folder and handouts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    Only invitation to stay to 12:00.   Do we want to make Feb. 12 a full day?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997075" y="1095856"/>
            <a:ext cx="6400799" cy="1102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indent="304800">
              <a:buSzPct val="100000"/>
              <a:defRPr sz="4800" b="1"/>
            </a:lvl1pPr>
            <a:lvl2pPr indent="304800">
              <a:buSzPct val="100000"/>
              <a:defRPr sz="4800" b="1"/>
            </a:lvl2pPr>
            <a:lvl3pPr indent="304800">
              <a:buSzPct val="100000"/>
              <a:defRPr sz="4800" b="1"/>
            </a:lvl3pPr>
            <a:lvl4pPr indent="304800">
              <a:buSzPct val="100000"/>
              <a:defRPr sz="4800" b="1"/>
            </a:lvl4pPr>
            <a:lvl5pPr indent="304800">
              <a:buSzPct val="100000"/>
              <a:defRPr sz="4800" b="1"/>
            </a:lvl5pPr>
            <a:lvl6pPr indent="304800">
              <a:buSzPct val="100000"/>
              <a:defRPr sz="4800" b="1"/>
            </a:lvl6pPr>
            <a:lvl7pPr indent="304800">
              <a:buSzPct val="100000"/>
              <a:defRPr sz="4800" b="1"/>
            </a:lvl7pPr>
            <a:lvl8pPr indent="304800">
              <a:buSzPct val="100000"/>
              <a:defRPr sz="4800" b="1"/>
            </a:lvl8pPr>
            <a:lvl9pPr indent="304800"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997075" y="2251802"/>
            <a:ext cx="6400799" cy="871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 marL="0" indent="203200"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75" y="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" name="Shape 17"/>
          <p:cNvSpPr/>
          <p:nvPr/>
        </p:nvSpPr>
        <p:spPr>
          <a:xfrm>
            <a:off x="3175" y="1916906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8" name="Shape 18"/>
          <p:cNvSpPr/>
          <p:nvPr/>
        </p:nvSpPr>
        <p:spPr>
          <a:xfrm>
            <a:off x="3175" y="1307306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>
            <a:off x="152400" y="1307306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2400" y="3226593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52400" y="2614612"/>
            <a:ext cx="1317625" cy="611981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2" name="Shape 22"/>
          <p:cNvSpPr/>
          <p:nvPr/>
        </p:nvSpPr>
        <p:spPr>
          <a:xfrm>
            <a:off x="984250" y="2614612"/>
            <a:ext cx="1322387" cy="611981"/>
          </a:xfrm>
          <a:custGeom>
            <a:avLst/>
            <a:gdLst/>
            <a:ahLst/>
            <a:cxnLst/>
            <a:rect l="0" t="0" r="0" b="0"/>
            <a:pathLst>
              <a:path w="833" h="514" extrusionOk="0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>
            <a:off x="984250" y="4533900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5" name="Shape 25"/>
          <p:cNvSpPr/>
          <p:nvPr/>
        </p:nvSpPr>
        <p:spPr>
          <a:xfrm>
            <a:off x="984250" y="3924300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820863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175" y="6096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8" name="Shape 28"/>
          <p:cNvSpPr/>
          <p:nvPr/>
        </p:nvSpPr>
        <p:spPr>
          <a:xfrm>
            <a:off x="152400" y="1916906"/>
            <a:ext cx="1317625" cy="611981"/>
          </a:xfrm>
          <a:custGeom>
            <a:avLst/>
            <a:gdLst/>
            <a:ahLst/>
            <a:cxnLst/>
            <a:rect l="0" t="0" r="0" b="0"/>
            <a:pathLst>
              <a:path w="830" h="514" extrusionOk="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29" name="Shape 29"/>
          <p:cNvSpPr/>
          <p:nvPr/>
        </p:nvSpPr>
        <p:spPr>
          <a:xfrm>
            <a:off x="984250" y="3226593"/>
            <a:ext cx="1322387" cy="609600"/>
          </a:xfrm>
          <a:custGeom>
            <a:avLst/>
            <a:gdLst/>
            <a:ahLst/>
            <a:cxnLst/>
            <a:rect l="0" t="0" r="0" b="0"/>
            <a:pathLst>
              <a:path w="833" h="512" extrusionOk="0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>
            <a:off x="1820863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2" name="Shape 32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3" name="Shape 33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5" name="Shape 35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6" name="Shape 36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7" name="Shape 37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8" name="Shape 38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39" name="Shape 39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0" name="Shape 40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630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4" name="Shape 5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5" name="Shape 5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6" name="Shape 5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9" name="Shape 5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1" name="Shape 6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2" name="Shape 6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3" name="Shape 6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6" name="Shape 6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1574800" y="3320653"/>
            <a:ext cx="5486399" cy="513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0" indent="114300" algn="ctr"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3175" y="2614612"/>
            <a:ext cx="635000" cy="611981"/>
          </a:xfrm>
          <a:custGeom>
            <a:avLst/>
            <a:gdLst/>
            <a:ahLst/>
            <a:cxnLst/>
            <a:rect l="0" t="0" r="0" b="0"/>
            <a:pathLst>
              <a:path w="400" h="514" extrusionOk="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3175" y="3226593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1" name="Shape 71"/>
          <p:cNvSpPr/>
          <p:nvPr/>
        </p:nvSpPr>
        <p:spPr>
          <a:xfrm>
            <a:off x="152400" y="45339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2" name="Shape 72"/>
          <p:cNvSpPr/>
          <p:nvPr/>
        </p:nvSpPr>
        <p:spPr>
          <a:xfrm>
            <a:off x="152400" y="3924300"/>
            <a:ext cx="1317625" cy="609600"/>
          </a:xfrm>
          <a:custGeom>
            <a:avLst/>
            <a:gdLst/>
            <a:ahLst/>
            <a:cxnLst/>
            <a:rect l="0" t="0" r="0" b="0"/>
            <a:pathLst>
              <a:path w="830" h="512" extrusionOk="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3" name="Shape 73"/>
          <p:cNvSpPr/>
          <p:nvPr/>
        </p:nvSpPr>
        <p:spPr>
          <a:xfrm>
            <a:off x="7415211" y="0"/>
            <a:ext cx="1555750" cy="612226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8397875" y="1310183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8397875" y="1920392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76" name="Shape 76"/>
          <p:cNvSpPr/>
          <p:nvPr/>
        </p:nvSpPr>
        <p:spPr>
          <a:xfrm>
            <a:off x="7415211" y="612225"/>
            <a:ext cx="1555750" cy="610209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 marL="0" indent="228600"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39700"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 marL="742950" indent="-107950"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 marL="1600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 marL="20574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 marL="25146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 marL="29718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 marL="34290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 marL="3886200" indent="-101600"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/>
          <p:nvPr/>
        </p:nvSpPr>
        <p:spPr>
          <a:xfrm>
            <a:off x="0" y="0"/>
            <a:ext cx="3135299" cy="5143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3175" y="45339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>
            <a:off x="3175" y="3924300"/>
            <a:ext cx="635000" cy="609600"/>
          </a:xfrm>
          <a:custGeom>
            <a:avLst/>
            <a:gdLst/>
            <a:ahLst/>
            <a:cxnLst/>
            <a:rect l="0" t="0" r="0" b="0"/>
            <a:pathLst>
              <a:path w="400" h="512" extrusionOk="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8397875" y="2017"/>
            <a:ext cx="746125" cy="610209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397875" y="612225"/>
            <a:ext cx="746125" cy="607183"/>
          </a:xfrm>
          <a:custGeom>
            <a:avLst/>
            <a:gdLst/>
            <a:ahLst/>
            <a:cxnLst/>
            <a:rect l="0" t="0" r="0" b="0"/>
            <a:pathLst>
              <a:path w="470" h="602" extrusionOk="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-personal.umich.edu/~sbneuman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ctrTitle"/>
          </p:nvPr>
        </p:nvSpPr>
        <p:spPr>
          <a:xfrm>
            <a:off x="3601375" y="4063575"/>
            <a:ext cx="2224799" cy="3516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	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subTitle" idx="1"/>
          </p:nvPr>
        </p:nvSpPr>
        <p:spPr>
          <a:xfrm>
            <a:off x="3137100" y="4415175"/>
            <a:ext cx="6006900" cy="487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SOEL- November 15, 2013</a:t>
            </a:r>
          </a:p>
        </p:txBody>
      </p:sp>
      <p:sp>
        <p:nvSpPr>
          <p:cNvPr id="81" name="Shape 81"/>
          <p:cNvSpPr/>
          <p:nvPr/>
        </p:nvSpPr>
        <p:spPr>
          <a:xfrm>
            <a:off x="245500" y="49550"/>
            <a:ext cx="8633526" cy="4139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4183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Today’s Agenda- Half Day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Welcome and Norms</a:t>
            </a:r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Clock Buddies</a:t>
            </a:r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Reading Groups- Research texts</a:t>
            </a:r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Susan Neuman</a:t>
            </a:r>
          </a:p>
          <a:p>
            <a:pPr marL="457200" lvl="0" indent="-4318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De-brief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457200" y="172600"/>
            <a:ext cx="3228600" cy="628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Our Norms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457200" y="801400"/>
            <a:ext cx="8229600" cy="3805499"/>
          </a:xfrm>
          <a:prstGeom prst="rect">
            <a:avLst/>
          </a:prstGeom>
          <a:solidFill>
            <a:schemeClr val="lt1"/>
          </a:solidFill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1.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 u="sng">
                <a:solidFill>
                  <a:schemeClr val="dk1"/>
                </a:solidFill>
              </a:rPr>
              <a:t>  Stay fully engaged with discussion or activity</a:t>
            </a:r>
            <a:r>
              <a:rPr lang="en" sz="1800">
                <a:solidFill>
                  <a:schemeClr val="dk1"/>
                </a:solidFill>
              </a:rPr>
              <a:t>.</a:t>
            </a: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Hold off side bars and use of technology to scheduled breaks.  Group will use parking lot for burning questions.</a:t>
            </a:r>
          </a:p>
          <a:p>
            <a:endParaRPr lang="en" sz="1800"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2.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 u="sng">
                <a:solidFill>
                  <a:schemeClr val="dk1"/>
                </a:solidFill>
              </a:rPr>
              <a:t>  Will follow a planned agenda</a:t>
            </a:r>
            <a:r>
              <a:rPr lang="en" sz="1800">
                <a:solidFill>
                  <a:schemeClr val="dk1"/>
                </a:solidFill>
              </a:rPr>
              <a:t> with flexibility to accommodate speakers’ questions, and process time.</a:t>
            </a:r>
          </a:p>
          <a:p>
            <a:endParaRPr lang="en" sz="1800"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3.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 u="sng">
                <a:solidFill>
                  <a:schemeClr val="dk1"/>
                </a:solidFill>
              </a:rPr>
              <a:t>  Respect</a:t>
            </a:r>
            <a:r>
              <a:rPr lang="en" sz="1800">
                <a:solidFill>
                  <a:schemeClr val="dk1"/>
                </a:solidFill>
              </a:rPr>
              <a:t> other opinions and ideas.  Monitor airtime so everyone will have a voice.  Push yourself and your thinking.</a:t>
            </a:r>
          </a:p>
          <a:p>
            <a:endParaRPr lang="en" sz="1800"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4.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 u="sng">
                <a:solidFill>
                  <a:schemeClr val="dk1"/>
                </a:solidFill>
              </a:rPr>
              <a:t>  Come Prepared</a:t>
            </a:r>
            <a:r>
              <a:rPr lang="en" sz="1800">
                <a:solidFill>
                  <a:schemeClr val="dk1"/>
                </a:solidFill>
              </a:rPr>
              <a:t>.  Materials read.  Take care of personal needs when necessary.</a:t>
            </a:r>
          </a:p>
          <a:p>
            <a:endParaRPr lang="en"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Clock Buddies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Make an appointment with 4 different people</a:t>
            </a:r>
          </a:p>
          <a:p>
            <a:pPr marL="457200" lvl="0" indent="-4318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Be sure to write down the first and last name at the same hour on the clock as your partner.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Research Texts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We’ll get one hour to discuss texts in our research book groups.  Please join your facilitator.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Dr. Susan Neuman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Bio: http://www-personal.umich.edu/~sbneuman/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Topic for today: </a:t>
            </a:r>
          </a:p>
          <a:p>
            <a:pPr lvl="0" rtl="0">
              <a:buNone/>
            </a:pPr>
            <a:r>
              <a:rPr lang="en"/>
              <a:t>Vocabulary Instruction in Pre-K</a:t>
            </a:r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De-Brief Exit Ticket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  <a:solidFill>
            <a:srgbClr val="EFEFEF"/>
          </a:solidFill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1"/>
                </a:solidFill>
              </a:rPr>
              <a:t>What were key points that stood out for you? </a:t>
            </a:r>
          </a:p>
          <a:p>
            <a:endParaRPr lang="en"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1"/>
                </a:solidFill>
              </a:rPr>
              <a:t>What was new information for you?</a:t>
            </a:r>
          </a:p>
          <a:p>
            <a:endParaRPr lang="en"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1"/>
                </a:solidFill>
              </a:rPr>
              <a:t>What did you question?  </a:t>
            </a:r>
          </a:p>
          <a:p>
            <a:endParaRPr lang="en" sz="2400">
              <a:solidFill>
                <a:schemeClr val="dk1"/>
              </a:solidFill>
            </a:endParaRPr>
          </a:p>
          <a:p>
            <a:pPr marL="457200" lvl="0" indent="-3810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1"/>
                </a:solidFill>
              </a:rPr>
              <a:t>What could you take back to your practice?</a:t>
            </a:r>
          </a:p>
          <a:p>
            <a:endParaRPr lang="en" sz="24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Wrap Up	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SCHECHs</a:t>
            </a:r>
          </a:p>
          <a:p>
            <a:endParaRPr lang="en"/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Exit Ticket</a:t>
            </a:r>
          </a:p>
          <a:p>
            <a:endParaRPr lang="en"/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Join us for a de-brief until 12 if you wish.</a:t>
            </a:r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Next Time: January 14 Full Day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Discussion of Research Texts AND Framework Texts</a:t>
            </a:r>
          </a:p>
          <a:p>
            <a:endParaRPr lang="en"/>
          </a:p>
          <a:p>
            <a:pPr marL="457200" lvl="0" indent="-431800" rtl="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Dr. Nell Duke as guest speaker</a:t>
            </a:r>
          </a:p>
          <a:p>
            <a:endParaRPr lang="en"/>
          </a:p>
          <a:p>
            <a:pPr marL="457200" lvl="0" indent="-431800"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/>
              <a:t>Looking at the BIG ideas so far in our learning of early literacy instruction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311</Words>
  <Application>Microsoft Macintosh PowerPoint</Application>
  <PresentationFormat>On-screen Show (16:9)</PresentationFormat>
  <Paragraphs>57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steps</vt:lpstr>
      <vt:lpstr> </vt:lpstr>
      <vt:lpstr>Today’s Agenda- Half Day</vt:lpstr>
      <vt:lpstr>Our Norms</vt:lpstr>
      <vt:lpstr>Clock Buddies</vt:lpstr>
      <vt:lpstr>Research Texts</vt:lpstr>
      <vt:lpstr>Dr. Susan Neuman</vt:lpstr>
      <vt:lpstr>De-Brief Exit Ticket</vt:lpstr>
      <vt:lpstr>Wrap Up </vt:lpstr>
      <vt:lpstr>Next Time: January 14 Full Day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cp:lastModifiedBy>Melissa Brooks-Yip</cp:lastModifiedBy>
  <cp:revision>1</cp:revision>
  <cp:lastPrinted>2013-11-13T19:17:47Z</cp:lastPrinted>
  <dcterms:modified xsi:type="dcterms:W3CDTF">2013-11-13T19:17:56Z</dcterms:modified>
</cp:coreProperties>
</file>