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3" r:id="rId1"/>
  </p:sldMasterIdLst>
  <p:notesMasterIdLst>
    <p:notesMasterId r:id="rId18"/>
  </p:notesMasterIdLst>
  <p:handoutMasterIdLst>
    <p:handoutMasterId r:id="rId19"/>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3" frameSlides="1"/>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20" d="100"/>
          <a:sy n="120" d="100"/>
        </p:scale>
        <p:origin x="-1088" y="-104"/>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2A9ACC9-33A2-CC4B-9972-BAECBCBC84D4}" type="datetimeFigureOut">
              <a:rPr lang="en-US" smtClean="0"/>
              <a:t>1/8/14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FB90F58-FEEB-8148-A0D6-1A23D7F10A41}" type="slidenum">
              <a:rPr lang="en-US" smtClean="0"/>
              <a:t>‹#›</a:t>
            </a:fld>
            <a:endParaRPr lang="en-US"/>
          </a:p>
        </p:txBody>
      </p:sp>
    </p:spTree>
    <p:extLst>
      <p:ext uri="{BB962C8B-B14F-4D97-AF65-F5344CB8AC3E}">
        <p14:creationId xmlns:p14="http://schemas.microsoft.com/office/powerpoint/2010/main" val="12918578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 name="Shape 3"/>
          <p:cNvSpPr txBox="1">
            <a:spLocks noGrp="1"/>
          </p:cNvSpPr>
          <p:nvPr>
            <p:ph type="body" idx="1"/>
          </p:nvPr>
        </p:nvSpPr>
        <p:spPr>
          <a:xfrm>
            <a:off x="685800" y="4343400"/>
            <a:ext cx="5486399" cy="4114800"/>
          </a:xfrm>
          <a:prstGeom prst="rect">
            <a:avLst/>
          </a:prstGeom>
        </p:spPr>
        <p:txBody>
          <a:bodyPr lIns="91425" tIns="91425" rIns="91425" bIns="91425" anchor="t" anchorCtr="0"/>
          <a:lstStyle>
            <a:lvl1pPr>
              <a:defRPr sz="1100"/>
            </a:lvl1pPr>
            <a:lvl2pPr>
              <a:defRPr sz="1100"/>
            </a:lvl2pPr>
            <a:lvl3pPr>
              <a:defRPr sz="1100"/>
            </a:lvl3pPr>
            <a:lvl4pPr>
              <a:defRPr sz="1100"/>
            </a:lvl4pPr>
            <a:lvl5pPr>
              <a:defRPr sz="1100"/>
            </a:lvl5pPr>
            <a:lvl6pPr>
              <a:defRPr sz="1100"/>
            </a:lvl6pPr>
            <a:lvl7pPr>
              <a:defRPr sz="1100"/>
            </a:lvl7pPr>
            <a:lvl8pPr>
              <a:defRPr sz="1100"/>
            </a:lvl8pPr>
            <a:lvl9pPr>
              <a:defRPr sz="1100"/>
            </a:lvl9pPr>
          </a:lstStyle>
          <a:p>
            <a:endParaRPr/>
          </a:p>
        </p:txBody>
      </p:sp>
    </p:spTree>
    <p:extLst>
      <p:ext uri="{BB962C8B-B14F-4D97-AF65-F5344CB8AC3E}">
        <p14:creationId xmlns:p14="http://schemas.microsoft.com/office/powerpoint/2010/main" val="2378537954"/>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
        <p:cNvGrpSpPr/>
        <p:nvPr/>
      </p:nvGrpSpPr>
      <p:grpSpPr>
        <a:xfrm>
          <a:off x="0" y="0"/>
          <a:ext cx="0" cy="0"/>
          <a:chOff x="0" y="0"/>
          <a:chExt cx="0" cy="0"/>
        </a:xfrm>
      </p:grpSpPr>
      <p:sp>
        <p:nvSpPr>
          <p:cNvPr id="23" name="Shape 23"/>
          <p:cNvSpPr>
            <a:spLocks noGrp="1" noRot="1" noChangeAspect="1"/>
          </p:cNvSpPr>
          <p:nvPr>
            <p:ph type="sldImg" idx="2"/>
          </p:nvPr>
        </p:nvSpPr>
        <p:spPr>
          <a:xfrm>
            <a:off x="1143225" y="685800"/>
            <a:ext cx="4572225"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24" name="Shape 2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Shape 8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3" name="Shape 8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a:t>Melissa  1:00-1:45</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Shape 8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0" name="Shape 9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Shape 9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6" name="Shape 9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a:t>Sandy2:00-2:45</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3" name="Shape 10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9" name="Shape 10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a:t>Melissa and Sandy chart?  2:45-3:15</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5" name="Shape 115"/>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a:t>Sandy</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1" name="Shape 12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a:t>Melissa</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
        <p:cNvGrpSpPr/>
        <p:nvPr/>
      </p:nvGrpSpPr>
      <p:grpSpPr>
        <a:xfrm>
          <a:off x="0" y="0"/>
          <a:ext cx="0" cy="0"/>
          <a:chOff x="0" y="0"/>
          <a:chExt cx="0" cy="0"/>
        </a:xfrm>
      </p:grpSpPr>
      <p:sp>
        <p:nvSpPr>
          <p:cNvPr id="30" name="Shape 30"/>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1" name="Shape 3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a:t>Melissa</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Shape 36"/>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37" name="Shape 3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a:t>8:30-8:45 Melissa</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Shape 43"/>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44" name="Shape 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a:t>Melissa</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
        <p:cNvGrpSpPr/>
        <p:nvPr/>
      </p:nvGrpSpPr>
      <p:grpSpPr>
        <a:xfrm>
          <a:off x="0" y="0"/>
          <a:ext cx="0" cy="0"/>
          <a:chOff x="0" y="0"/>
          <a:chExt cx="0" cy="0"/>
        </a:xfrm>
      </p:grpSpPr>
      <p:sp>
        <p:nvSpPr>
          <p:cNvPr id="49" name="Shape 49"/>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0" name="Shape 5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a:t>Sandy</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Shape 5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6" name="Shape 5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a:t>8:50-9:15  Sandy</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3" name="Shape 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a:t>Melissa introduces and prep 9:15-9:30   / Nell  9:30-11:00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9" name="Shape 69"/>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buNone/>
            </a:pPr>
            <a:r>
              <a:rPr lang="en"/>
              <a:t>Sandy  11:00-12:00</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Shape 75"/>
          <p:cNvSpPr>
            <a:spLocks noGrp="1" noRot="1" noChangeAspect="1"/>
          </p:cNvSpPr>
          <p:nvPr>
            <p:ph type="sldImg" idx="2"/>
          </p:nvPr>
        </p:nvSpPr>
        <p:spPr>
          <a:xfrm>
            <a:off x="1143225" y="685800"/>
            <a:ext cx="4572299"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6" name="Shape 76"/>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6"/>
        <p:cNvGrpSpPr/>
        <p:nvPr/>
      </p:nvGrpSpPr>
      <p:grpSpPr>
        <a:xfrm>
          <a:off x="0" y="0"/>
          <a:ext cx="0" cy="0"/>
          <a:chOff x="0" y="0"/>
          <a:chExt cx="0" cy="0"/>
        </a:xfrm>
      </p:grpSpPr>
      <p:sp>
        <p:nvSpPr>
          <p:cNvPr id="7" name="Shape 7"/>
          <p:cNvSpPr txBox="1">
            <a:spLocks noGrp="1"/>
          </p:cNvSpPr>
          <p:nvPr>
            <p:ph type="ctrTitle"/>
          </p:nvPr>
        </p:nvSpPr>
        <p:spPr>
          <a:xfrm>
            <a:off x="822959" y="2057400"/>
            <a:ext cx="7498199" cy="822900"/>
          </a:xfrm>
          <a:prstGeom prst="rect">
            <a:avLst/>
          </a:prstGeom>
        </p:spPr>
        <p:txBody>
          <a:bodyPr lIns="75425" tIns="75425" rIns="75425" bIns="75425" anchor="t" anchorCtr="0"/>
          <a:lstStyle>
            <a:lvl1pPr marL="381000" indent="-190500" algn="ctr">
              <a:buClr>
                <a:srgbClr val="00BDEC"/>
              </a:buClr>
              <a:buSzPct val="100000"/>
              <a:buFont typeface="Georgia"/>
              <a:defRPr sz="4000">
                <a:solidFill>
                  <a:srgbClr val="00BDEC"/>
                </a:solidFill>
                <a:latin typeface="Georgia"/>
                <a:ea typeface="Georgia"/>
                <a:cs typeface="Georgia"/>
                <a:sym typeface="Georgia"/>
              </a:defRPr>
            </a:lvl1pPr>
            <a:lvl2pPr marL="749300" indent="-177800" algn="ctr">
              <a:buClr>
                <a:srgbClr val="00BDEC"/>
              </a:buClr>
              <a:buSzPct val="100000"/>
              <a:buFont typeface="Georgia"/>
              <a:defRPr sz="4000">
                <a:solidFill>
                  <a:srgbClr val="00BDEC"/>
                </a:solidFill>
                <a:latin typeface="Georgia"/>
                <a:ea typeface="Georgia"/>
                <a:cs typeface="Georgia"/>
                <a:sym typeface="Georgia"/>
              </a:defRPr>
            </a:lvl2pPr>
            <a:lvl3pPr marL="1130300" indent="-190500" algn="ctr">
              <a:buClr>
                <a:srgbClr val="00BDEC"/>
              </a:buClr>
              <a:buSzPct val="100000"/>
              <a:buFont typeface="Georgia"/>
              <a:defRPr sz="4000">
                <a:solidFill>
                  <a:srgbClr val="00BDEC"/>
                </a:solidFill>
                <a:latin typeface="Georgia"/>
                <a:ea typeface="Georgia"/>
                <a:cs typeface="Georgia"/>
                <a:sym typeface="Georgia"/>
              </a:defRPr>
            </a:lvl3pPr>
            <a:lvl4pPr marL="1511300" indent="-190500" algn="ctr">
              <a:buClr>
                <a:srgbClr val="00BDEC"/>
              </a:buClr>
              <a:buSzPct val="100000"/>
              <a:buFont typeface="Georgia"/>
              <a:defRPr sz="4000">
                <a:solidFill>
                  <a:srgbClr val="00BDEC"/>
                </a:solidFill>
                <a:latin typeface="Georgia"/>
                <a:ea typeface="Georgia"/>
                <a:cs typeface="Georgia"/>
                <a:sym typeface="Georgia"/>
              </a:defRPr>
            </a:lvl4pPr>
            <a:lvl5pPr marL="1892300" indent="-190500" algn="ctr">
              <a:buClr>
                <a:srgbClr val="00BDEC"/>
              </a:buClr>
              <a:buSzPct val="100000"/>
              <a:buFont typeface="Georgia"/>
              <a:defRPr sz="4000">
                <a:solidFill>
                  <a:srgbClr val="00BDEC"/>
                </a:solidFill>
                <a:latin typeface="Georgia"/>
                <a:ea typeface="Georgia"/>
                <a:cs typeface="Georgia"/>
                <a:sym typeface="Georgia"/>
              </a:defRPr>
            </a:lvl5pPr>
            <a:lvl6pPr marL="2260600" indent="-190500" algn="ctr">
              <a:buClr>
                <a:srgbClr val="00BDEC"/>
              </a:buClr>
              <a:buSzPct val="100000"/>
              <a:buFont typeface="Georgia"/>
              <a:defRPr sz="4000">
                <a:solidFill>
                  <a:srgbClr val="00BDEC"/>
                </a:solidFill>
                <a:latin typeface="Georgia"/>
                <a:ea typeface="Georgia"/>
                <a:cs typeface="Georgia"/>
                <a:sym typeface="Georgia"/>
              </a:defRPr>
            </a:lvl6pPr>
            <a:lvl7pPr marL="2641600" indent="-190500" algn="ctr">
              <a:buClr>
                <a:srgbClr val="00BDEC"/>
              </a:buClr>
              <a:buSzPct val="100000"/>
              <a:buFont typeface="Georgia"/>
              <a:defRPr sz="4000">
                <a:solidFill>
                  <a:srgbClr val="00BDEC"/>
                </a:solidFill>
                <a:latin typeface="Georgia"/>
                <a:ea typeface="Georgia"/>
                <a:cs typeface="Georgia"/>
                <a:sym typeface="Georgia"/>
              </a:defRPr>
            </a:lvl7pPr>
            <a:lvl8pPr marL="3022600" indent="-190500" algn="ctr">
              <a:buClr>
                <a:srgbClr val="00BDEC"/>
              </a:buClr>
              <a:buSzPct val="100000"/>
              <a:buFont typeface="Georgia"/>
              <a:defRPr sz="4000">
                <a:solidFill>
                  <a:srgbClr val="00BDEC"/>
                </a:solidFill>
                <a:latin typeface="Georgia"/>
                <a:ea typeface="Georgia"/>
                <a:cs typeface="Georgia"/>
                <a:sym typeface="Georgia"/>
              </a:defRPr>
            </a:lvl8pPr>
            <a:lvl9pPr marL="3390900" indent="-190500" algn="ctr">
              <a:buClr>
                <a:srgbClr val="00BDEC"/>
              </a:buClr>
              <a:buSzPct val="100000"/>
              <a:buFont typeface="Georgia"/>
              <a:defRPr sz="4000">
                <a:solidFill>
                  <a:srgbClr val="00BDEC"/>
                </a:solidFill>
                <a:latin typeface="Georgia"/>
                <a:ea typeface="Georgia"/>
                <a:cs typeface="Georgia"/>
                <a:sym typeface="Georgia"/>
              </a:defRPr>
            </a:lvl9pPr>
          </a:lstStyle>
          <a:p>
            <a:endParaRPr/>
          </a:p>
        </p:txBody>
      </p:sp>
      <p:sp>
        <p:nvSpPr>
          <p:cNvPr id="8" name="Shape 8"/>
          <p:cNvSpPr txBox="1">
            <a:spLocks noGrp="1"/>
          </p:cNvSpPr>
          <p:nvPr>
            <p:ph type="subTitle" idx="1"/>
          </p:nvPr>
        </p:nvSpPr>
        <p:spPr>
          <a:xfrm>
            <a:off x="1645919" y="3086100"/>
            <a:ext cx="5852100" cy="617099"/>
          </a:xfrm>
          <a:prstGeom prst="rect">
            <a:avLst/>
          </a:prstGeom>
        </p:spPr>
        <p:txBody>
          <a:bodyPr lIns="75425" tIns="75425" rIns="75425" bIns="75425" anchor="t" anchorCtr="0"/>
          <a:lstStyle>
            <a:lvl1pPr marL="381000" indent="-190500" algn="ctr">
              <a:buClr>
                <a:srgbClr val="627C8A"/>
              </a:buClr>
              <a:buSzPct val="100000"/>
              <a:buFont typeface="Georgia"/>
              <a:defRPr sz="2600">
                <a:solidFill>
                  <a:srgbClr val="627C8A"/>
                </a:solidFill>
                <a:latin typeface="Georgia"/>
                <a:ea typeface="Georgia"/>
                <a:cs typeface="Georgia"/>
                <a:sym typeface="Georgia"/>
              </a:defRPr>
            </a:lvl1pPr>
            <a:lvl2pPr marL="749300" indent="-177800" algn="ctr">
              <a:buClr>
                <a:srgbClr val="627C8A"/>
              </a:buClr>
              <a:buSzPct val="100000"/>
              <a:buFont typeface="Georgia"/>
              <a:defRPr sz="2600">
                <a:solidFill>
                  <a:srgbClr val="627C8A"/>
                </a:solidFill>
                <a:latin typeface="Georgia"/>
                <a:ea typeface="Georgia"/>
                <a:cs typeface="Georgia"/>
                <a:sym typeface="Georgia"/>
              </a:defRPr>
            </a:lvl2pPr>
            <a:lvl3pPr marL="1130300" indent="-190500" algn="ctr">
              <a:buClr>
                <a:srgbClr val="627C8A"/>
              </a:buClr>
              <a:buSzPct val="100000"/>
              <a:buFont typeface="Georgia"/>
              <a:defRPr sz="2600">
                <a:solidFill>
                  <a:srgbClr val="627C8A"/>
                </a:solidFill>
                <a:latin typeface="Georgia"/>
                <a:ea typeface="Georgia"/>
                <a:cs typeface="Georgia"/>
                <a:sym typeface="Georgia"/>
              </a:defRPr>
            </a:lvl3pPr>
            <a:lvl4pPr marL="1511300" indent="-190500" algn="ctr">
              <a:buClr>
                <a:srgbClr val="627C8A"/>
              </a:buClr>
              <a:buSzPct val="100000"/>
              <a:buFont typeface="Georgia"/>
              <a:defRPr sz="2600">
                <a:solidFill>
                  <a:srgbClr val="627C8A"/>
                </a:solidFill>
                <a:latin typeface="Georgia"/>
                <a:ea typeface="Georgia"/>
                <a:cs typeface="Georgia"/>
                <a:sym typeface="Georgia"/>
              </a:defRPr>
            </a:lvl4pPr>
            <a:lvl5pPr marL="1892300" indent="-190500" algn="ctr">
              <a:buClr>
                <a:srgbClr val="627C8A"/>
              </a:buClr>
              <a:buSzPct val="100000"/>
              <a:buFont typeface="Georgia"/>
              <a:defRPr sz="2600">
                <a:solidFill>
                  <a:srgbClr val="627C8A"/>
                </a:solidFill>
                <a:latin typeface="Georgia"/>
                <a:ea typeface="Georgia"/>
                <a:cs typeface="Georgia"/>
                <a:sym typeface="Georgia"/>
              </a:defRPr>
            </a:lvl5pPr>
            <a:lvl6pPr marL="2260600" indent="-190500" algn="ctr">
              <a:buClr>
                <a:srgbClr val="627C8A"/>
              </a:buClr>
              <a:buSzPct val="100000"/>
              <a:buFont typeface="Georgia"/>
              <a:defRPr sz="2600">
                <a:solidFill>
                  <a:srgbClr val="627C8A"/>
                </a:solidFill>
                <a:latin typeface="Georgia"/>
                <a:ea typeface="Georgia"/>
                <a:cs typeface="Georgia"/>
                <a:sym typeface="Georgia"/>
              </a:defRPr>
            </a:lvl6pPr>
            <a:lvl7pPr marL="2641600" indent="-190500" algn="ctr">
              <a:buClr>
                <a:srgbClr val="627C8A"/>
              </a:buClr>
              <a:buSzPct val="100000"/>
              <a:buFont typeface="Georgia"/>
              <a:defRPr sz="2600">
                <a:solidFill>
                  <a:srgbClr val="627C8A"/>
                </a:solidFill>
                <a:latin typeface="Georgia"/>
                <a:ea typeface="Georgia"/>
                <a:cs typeface="Georgia"/>
                <a:sym typeface="Georgia"/>
              </a:defRPr>
            </a:lvl7pPr>
            <a:lvl8pPr marL="3022600" indent="-190500" algn="ctr">
              <a:buClr>
                <a:srgbClr val="627C8A"/>
              </a:buClr>
              <a:buSzPct val="100000"/>
              <a:buFont typeface="Georgia"/>
              <a:defRPr sz="2600">
                <a:solidFill>
                  <a:srgbClr val="627C8A"/>
                </a:solidFill>
                <a:latin typeface="Georgia"/>
                <a:ea typeface="Georgia"/>
                <a:cs typeface="Georgia"/>
                <a:sym typeface="Georgia"/>
              </a:defRPr>
            </a:lvl8pPr>
            <a:lvl9pPr marL="3390900" indent="-190500" algn="ctr">
              <a:buClr>
                <a:srgbClr val="627C8A"/>
              </a:buClr>
              <a:buSzPct val="100000"/>
              <a:buFont typeface="Georgia"/>
              <a:defRPr sz="2600">
                <a:solidFill>
                  <a:srgbClr val="627C8A"/>
                </a:solidFill>
                <a:latin typeface="Georgia"/>
                <a:ea typeface="Georgia"/>
                <a:cs typeface="Georgia"/>
                <a:sym typeface="Georgia"/>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9"/>
        <p:cNvGrpSpPr/>
        <p:nvPr/>
      </p:nvGrpSpPr>
      <p:grpSpPr>
        <a:xfrm>
          <a:off x="0" y="0"/>
          <a:ext cx="0" cy="0"/>
          <a:chOff x="0" y="0"/>
          <a:chExt cx="0" cy="0"/>
        </a:xfrm>
      </p:grpSpPr>
      <p:sp>
        <p:nvSpPr>
          <p:cNvPr id="10" name="Shape 10"/>
          <p:cNvSpPr txBox="1">
            <a:spLocks noGrp="1"/>
          </p:cNvSpPr>
          <p:nvPr>
            <p:ph type="title"/>
          </p:nvPr>
        </p:nvSpPr>
        <p:spPr>
          <a:xfrm>
            <a:off x="274319" y="205739"/>
            <a:ext cx="8595299" cy="617099"/>
          </a:xfrm>
          <a:prstGeom prst="rect">
            <a:avLst/>
          </a:prstGeom>
        </p:spPr>
        <p:txBody>
          <a:bodyPr lIns="75425" tIns="75425" rIns="75425" bIns="75425" anchor="t" anchorCtr="0"/>
          <a:lstStyle>
            <a:lvl1pPr marL="381000" indent="-190500">
              <a:buClr>
                <a:srgbClr val="FFFFFF"/>
              </a:buClr>
              <a:buSzPct val="100000"/>
              <a:buFont typeface="Georgia"/>
              <a:defRPr sz="3500">
                <a:solidFill>
                  <a:srgbClr val="FFFFFF"/>
                </a:solidFill>
                <a:latin typeface="Georgia"/>
                <a:ea typeface="Georgia"/>
                <a:cs typeface="Georgia"/>
                <a:sym typeface="Georgia"/>
              </a:defRPr>
            </a:lvl1pPr>
            <a:lvl2pPr marL="749300" indent="-177800">
              <a:buClr>
                <a:srgbClr val="FFFFFF"/>
              </a:buClr>
              <a:buSzPct val="100000"/>
              <a:buFont typeface="Georgia"/>
              <a:defRPr sz="3500">
                <a:solidFill>
                  <a:srgbClr val="FFFFFF"/>
                </a:solidFill>
                <a:latin typeface="Georgia"/>
                <a:ea typeface="Georgia"/>
                <a:cs typeface="Georgia"/>
                <a:sym typeface="Georgia"/>
              </a:defRPr>
            </a:lvl2pPr>
            <a:lvl3pPr marL="1130300" indent="-190500">
              <a:buClr>
                <a:srgbClr val="FFFFFF"/>
              </a:buClr>
              <a:buSzPct val="100000"/>
              <a:buFont typeface="Georgia"/>
              <a:defRPr sz="3500">
                <a:solidFill>
                  <a:srgbClr val="FFFFFF"/>
                </a:solidFill>
                <a:latin typeface="Georgia"/>
                <a:ea typeface="Georgia"/>
                <a:cs typeface="Georgia"/>
                <a:sym typeface="Georgia"/>
              </a:defRPr>
            </a:lvl3pPr>
            <a:lvl4pPr marL="1511300" indent="-190500">
              <a:buClr>
                <a:srgbClr val="FFFFFF"/>
              </a:buClr>
              <a:buSzPct val="100000"/>
              <a:buFont typeface="Georgia"/>
              <a:defRPr sz="3500">
                <a:solidFill>
                  <a:srgbClr val="FFFFFF"/>
                </a:solidFill>
                <a:latin typeface="Georgia"/>
                <a:ea typeface="Georgia"/>
                <a:cs typeface="Georgia"/>
                <a:sym typeface="Georgia"/>
              </a:defRPr>
            </a:lvl4pPr>
            <a:lvl5pPr marL="1892300" indent="-190500">
              <a:buClr>
                <a:srgbClr val="FFFFFF"/>
              </a:buClr>
              <a:buSzPct val="100000"/>
              <a:buFont typeface="Georgia"/>
              <a:defRPr sz="3500">
                <a:solidFill>
                  <a:srgbClr val="FFFFFF"/>
                </a:solidFill>
                <a:latin typeface="Georgia"/>
                <a:ea typeface="Georgia"/>
                <a:cs typeface="Georgia"/>
                <a:sym typeface="Georgia"/>
              </a:defRPr>
            </a:lvl5pPr>
            <a:lvl6pPr marL="2260600" indent="-190500">
              <a:buClr>
                <a:srgbClr val="FFFFFF"/>
              </a:buClr>
              <a:buSzPct val="100000"/>
              <a:buFont typeface="Georgia"/>
              <a:defRPr sz="3500">
                <a:solidFill>
                  <a:srgbClr val="FFFFFF"/>
                </a:solidFill>
                <a:latin typeface="Georgia"/>
                <a:ea typeface="Georgia"/>
                <a:cs typeface="Georgia"/>
                <a:sym typeface="Georgia"/>
              </a:defRPr>
            </a:lvl6pPr>
            <a:lvl7pPr marL="2641600" indent="-190500">
              <a:buClr>
                <a:srgbClr val="FFFFFF"/>
              </a:buClr>
              <a:buSzPct val="100000"/>
              <a:buFont typeface="Georgia"/>
              <a:defRPr sz="3500">
                <a:solidFill>
                  <a:srgbClr val="FFFFFF"/>
                </a:solidFill>
                <a:latin typeface="Georgia"/>
                <a:ea typeface="Georgia"/>
                <a:cs typeface="Georgia"/>
                <a:sym typeface="Georgia"/>
              </a:defRPr>
            </a:lvl7pPr>
            <a:lvl8pPr marL="3022600" indent="-190500">
              <a:buClr>
                <a:srgbClr val="FFFFFF"/>
              </a:buClr>
              <a:buSzPct val="100000"/>
              <a:buFont typeface="Georgia"/>
              <a:defRPr sz="3500">
                <a:solidFill>
                  <a:srgbClr val="FFFFFF"/>
                </a:solidFill>
                <a:latin typeface="Georgia"/>
                <a:ea typeface="Georgia"/>
                <a:cs typeface="Georgia"/>
                <a:sym typeface="Georgia"/>
              </a:defRPr>
            </a:lvl8pPr>
            <a:lvl9pPr marL="3390900" indent="-190500">
              <a:buClr>
                <a:srgbClr val="FFFFFF"/>
              </a:buClr>
              <a:buSzPct val="100000"/>
              <a:buFont typeface="Georgia"/>
              <a:defRPr sz="3500">
                <a:solidFill>
                  <a:srgbClr val="FFFFFF"/>
                </a:solidFill>
                <a:latin typeface="Georgia"/>
                <a:ea typeface="Georgia"/>
                <a:cs typeface="Georgia"/>
                <a:sym typeface="Georgia"/>
              </a:defRPr>
            </a:lvl9pPr>
          </a:lstStyle>
          <a:p>
            <a:endParaRPr/>
          </a:p>
        </p:txBody>
      </p:sp>
      <p:sp>
        <p:nvSpPr>
          <p:cNvPr id="11" name="Shape 11"/>
          <p:cNvSpPr txBox="1">
            <a:spLocks noGrp="1"/>
          </p:cNvSpPr>
          <p:nvPr>
            <p:ph type="body" idx="1"/>
          </p:nvPr>
        </p:nvSpPr>
        <p:spPr>
          <a:xfrm>
            <a:off x="274319" y="1234440"/>
            <a:ext cx="8595299" cy="3703200"/>
          </a:xfrm>
          <a:prstGeom prst="rect">
            <a:avLst/>
          </a:prstGeom>
        </p:spPr>
        <p:txBody>
          <a:bodyPr lIns="75425" tIns="75425" rIns="75425" bIns="75425" anchor="t" anchorCtr="0"/>
          <a:lstStyle>
            <a:lvl1pPr marL="381000" indent="-190500">
              <a:buClr>
                <a:srgbClr val="4D626C"/>
              </a:buClr>
              <a:buSzPct val="100000"/>
              <a:buFont typeface="Georgia"/>
              <a:defRPr sz="2200">
                <a:solidFill>
                  <a:srgbClr val="4D626C"/>
                </a:solidFill>
                <a:latin typeface="Georgia"/>
                <a:ea typeface="Georgia"/>
                <a:cs typeface="Georgia"/>
                <a:sym typeface="Georgia"/>
              </a:defRPr>
            </a:lvl1pPr>
            <a:lvl2pPr marL="749300" indent="-177800">
              <a:buClr>
                <a:srgbClr val="4D626C"/>
              </a:buClr>
              <a:buSzPct val="100000"/>
              <a:buFont typeface="Georgia"/>
              <a:defRPr sz="2200">
                <a:solidFill>
                  <a:srgbClr val="4D626C"/>
                </a:solidFill>
                <a:latin typeface="Georgia"/>
                <a:ea typeface="Georgia"/>
                <a:cs typeface="Georgia"/>
                <a:sym typeface="Georgia"/>
              </a:defRPr>
            </a:lvl2pPr>
            <a:lvl3pPr marL="1130300" indent="-190500">
              <a:buClr>
                <a:srgbClr val="4D626C"/>
              </a:buClr>
              <a:buSzPct val="100000"/>
              <a:buFont typeface="Georgia"/>
              <a:defRPr sz="2200">
                <a:solidFill>
                  <a:srgbClr val="4D626C"/>
                </a:solidFill>
                <a:latin typeface="Georgia"/>
                <a:ea typeface="Georgia"/>
                <a:cs typeface="Georgia"/>
                <a:sym typeface="Georgia"/>
              </a:defRPr>
            </a:lvl3pPr>
            <a:lvl4pPr marL="1511300" indent="-190500">
              <a:buClr>
                <a:srgbClr val="4D626C"/>
              </a:buClr>
              <a:buSzPct val="100000"/>
              <a:buFont typeface="Georgia"/>
              <a:defRPr sz="2200">
                <a:solidFill>
                  <a:srgbClr val="4D626C"/>
                </a:solidFill>
                <a:latin typeface="Georgia"/>
                <a:ea typeface="Georgia"/>
                <a:cs typeface="Georgia"/>
                <a:sym typeface="Georgia"/>
              </a:defRPr>
            </a:lvl4pPr>
            <a:lvl5pPr marL="1892300" indent="-190500">
              <a:buClr>
                <a:srgbClr val="4D626C"/>
              </a:buClr>
              <a:buSzPct val="100000"/>
              <a:buFont typeface="Georgia"/>
              <a:defRPr sz="2200">
                <a:solidFill>
                  <a:srgbClr val="4D626C"/>
                </a:solidFill>
                <a:latin typeface="Georgia"/>
                <a:ea typeface="Georgia"/>
                <a:cs typeface="Georgia"/>
                <a:sym typeface="Georgia"/>
              </a:defRPr>
            </a:lvl5pPr>
            <a:lvl6pPr marL="2260600" indent="-190500">
              <a:buClr>
                <a:srgbClr val="4D626C"/>
              </a:buClr>
              <a:buSzPct val="100000"/>
              <a:buFont typeface="Georgia"/>
              <a:defRPr sz="2200">
                <a:solidFill>
                  <a:srgbClr val="4D626C"/>
                </a:solidFill>
                <a:latin typeface="Georgia"/>
                <a:ea typeface="Georgia"/>
                <a:cs typeface="Georgia"/>
                <a:sym typeface="Georgia"/>
              </a:defRPr>
            </a:lvl6pPr>
            <a:lvl7pPr marL="2641600" indent="-190500">
              <a:buClr>
                <a:srgbClr val="4D626C"/>
              </a:buClr>
              <a:buSzPct val="100000"/>
              <a:buFont typeface="Georgia"/>
              <a:defRPr sz="2200">
                <a:solidFill>
                  <a:srgbClr val="4D626C"/>
                </a:solidFill>
                <a:latin typeface="Georgia"/>
                <a:ea typeface="Georgia"/>
                <a:cs typeface="Georgia"/>
                <a:sym typeface="Georgia"/>
              </a:defRPr>
            </a:lvl7pPr>
            <a:lvl8pPr marL="3022600" indent="-190500">
              <a:buClr>
                <a:srgbClr val="4D626C"/>
              </a:buClr>
              <a:buSzPct val="100000"/>
              <a:buFont typeface="Georgia"/>
              <a:defRPr sz="2200">
                <a:solidFill>
                  <a:srgbClr val="4D626C"/>
                </a:solidFill>
                <a:latin typeface="Georgia"/>
                <a:ea typeface="Georgia"/>
                <a:cs typeface="Georgia"/>
                <a:sym typeface="Georgia"/>
              </a:defRPr>
            </a:lvl8pPr>
            <a:lvl9pPr marL="3390900" indent="-190500">
              <a:buClr>
                <a:srgbClr val="4D626C"/>
              </a:buClr>
              <a:buSzPct val="100000"/>
              <a:buFont typeface="Georgia"/>
              <a:defRPr sz="2200">
                <a:solidFill>
                  <a:srgbClr val="4D626C"/>
                </a:solidFill>
                <a:latin typeface="Georgia"/>
                <a:ea typeface="Georgia"/>
                <a:cs typeface="Georgia"/>
                <a:sym typeface="Georgia"/>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2"/>
        <p:cNvGrpSpPr/>
        <p:nvPr/>
      </p:nvGrpSpPr>
      <p:grpSpPr>
        <a:xfrm>
          <a:off x="0" y="0"/>
          <a:ext cx="0" cy="0"/>
          <a:chOff x="0" y="0"/>
          <a:chExt cx="0" cy="0"/>
        </a:xfrm>
      </p:grpSpPr>
      <p:sp>
        <p:nvSpPr>
          <p:cNvPr id="13" name="Shape 13"/>
          <p:cNvSpPr txBox="1">
            <a:spLocks noGrp="1"/>
          </p:cNvSpPr>
          <p:nvPr>
            <p:ph type="title"/>
          </p:nvPr>
        </p:nvSpPr>
        <p:spPr>
          <a:xfrm>
            <a:off x="274319" y="205739"/>
            <a:ext cx="8595299" cy="617099"/>
          </a:xfrm>
          <a:prstGeom prst="rect">
            <a:avLst/>
          </a:prstGeom>
        </p:spPr>
        <p:txBody>
          <a:bodyPr lIns="75425" tIns="75425" rIns="75425" bIns="75425" anchor="t" anchorCtr="0"/>
          <a:lstStyle>
            <a:lvl1pPr marL="381000" indent="-190500">
              <a:buClr>
                <a:srgbClr val="FFFFFF"/>
              </a:buClr>
              <a:buSzPct val="100000"/>
              <a:buFont typeface="Georgia"/>
              <a:defRPr sz="3500">
                <a:solidFill>
                  <a:srgbClr val="FFFFFF"/>
                </a:solidFill>
                <a:latin typeface="Georgia"/>
                <a:ea typeface="Georgia"/>
                <a:cs typeface="Georgia"/>
                <a:sym typeface="Georgia"/>
              </a:defRPr>
            </a:lvl1pPr>
            <a:lvl2pPr marL="749300" indent="-177800">
              <a:buClr>
                <a:srgbClr val="FFFFFF"/>
              </a:buClr>
              <a:buSzPct val="100000"/>
              <a:buFont typeface="Georgia"/>
              <a:defRPr sz="3500">
                <a:solidFill>
                  <a:srgbClr val="FFFFFF"/>
                </a:solidFill>
                <a:latin typeface="Georgia"/>
                <a:ea typeface="Georgia"/>
                <a:cs typeface="Georgia"/>
                <a:sym typeface="Georgia"/>
              </a:defRPr>
            </a:lvl2pPr>
            <a:lvl3pPr marL="1130300" indent="-190500">
              <a:buClr>
                <a:srgbClr val="FFFFFF"/>
              </a:buClr>
              <a:buSzPct val="100000"/>
              <a:buFont typeface="Georgia"/>
              <a:defRPr sz="3500">
                <a:solidFill>
                  <a:srgbClr val="FFFFFF"/>
                </a:solidFill>
                <a:latin typeface="Georgia"/>
                <a:ea typeface="Georgia"/>
                <a:cs typeface="Georgia"/>
                <a:sym typeface="Georgia"/>
              </a:defRPr>
            </a:lvl3pPr>
            <a:lvl4pPr marL="1511300" indent="-190500">
              <a:buClr>
                <a:srgbClr val="FFFFFF"/>
              </a:buClr>
              <a:buSzPct val="100000"/>
              <a:buFont typeface="Georgia"/>
              <a:defRPr sz="3500">
                <a:solidFill>
                  <a:srgbClr val="FFFFFF"/>
                </a:solidFill>
                <a:latin typeface="Georgia"/>
                <a:ea typeface="Georgia"/>
                <a:cs typeface="Georgia"/>
                <a:sym typeface="Georgia"/>
              </a:defRPr>
            </a:lvl4pPr>
            <a:lvl5pPr marL="1892300" indent="-190500">
              <a:buClr>
                <a:srgbClr val="FFFFFF"/>
              </a:buClr>
              <a:buSzPct val="100000"/>
              <a:buFont typeface="Georgia"/>
              <a:defRPr sz="3500">
                <a:solidFill>
                  <a:srgbClr val="FFFFFF"/>
                </a:solidFill>
                <a:latin typeface="Georgia"/>
                <a:ea typeface="Georgia"/>
                <a:cs typeface="Georgia"/>
                <a:sym typeface="Georgia"/>
              </a:defRPr>
            </a:lvl5pPr>
            <a:lvl6pPr marL="2260600" indent="-190500">
              <a:buClr>
                <a:srgbClr val="FFFFFF"/>
              </a:buClr>
              <a:buSzPct val="100000"/>
              <a:buFont typeface="Georgia"/>
              <a:defRPr sz="3500">
                <a:solidFill>
                  <a:srgbClr val="FFFFFF"/>
                </a:solidFill>
                <a:latin typeface="Georgia"/>
                <a:ea typeface="Georgia"/>
                <a:cs typeface="Georgia"/>
                <a:sym typeface="Georgia"/>
              </a:defRPr>
            </a:lvl6pPr>
            <a:lvl7pPr marL="2641600" indent="-190500">
              <a:buClr>
                <a:srgbClr val="FFFFFF"/>
              </a:buClr>
              <a:buSzPct val="100000"/>
              <a:buFont typeface="Georgia"/>
              <a:defRPr sz="3500">
                <a:solidFill>
                  <a:srgbClr val="FFFFFF"/>
                </a:solidFill>
                <a:latin typeface="Georgia"/>
                <a:ea typeface="Georgia"/>
                <a:cs typeface="Georgia"/>
                <a:sym typeface="Georgia"/>
              </a:defRPr>
            </a:lvl7pPr>
            <a:lvl8pPr marL="3022600" indent="-190500">
              <a:buClr>
                <a:srgbClr val="FFFFFF"/>
              </a:buClr>
              <a:buSzPct val="100000"/>
              <a:buFont typeface="Georgia"/>
              <a:defRPr sz="3500">
                <a:solidFill>
                  <a:srgbClr val="FFFFFF"/>
                </a:solidFill>
                <a:latin typeface="Georgia"/>
                <a:ea typeface="Georgia"/>
                <a:cs typeface="Georgia"/>
                <a:sym typeface="Georgia"/>
              </a:defRPr>
            </a:lvl8pPr>
            <a:lvl9pPr marL="3390900" indent="-190500">
              <a:buClr>
                <a:srgbClr val="FFFFFF"/>
              </a:buClr>
              <a:buSzPct val="100000"/>
              <a:buFont typeface="Georgia"/>
              <a:defRPr sz="3500">
                <a:solidFill>
                  <a:srgbClr val="FFFFFF"/>
                </a:solidFill>
                <a:latin typeface="Georgia"/>
                <a:ea typeface="Georgia"/>
                <a:cs typeface="Georgia"/>
                <a:sym typeface="Georgia"/>
              </a:defRPr>
            </a:lvl9pPr>
          </a:lstStyle>
          <a:p>
            <a:endParaRPr/>
          </a:p>
        </p:txBody>
      </p:sp>
      <p:sp>
        <p:nvSpPr>
          <p:cNvPr id="14" name="Shape 14"/>
          <p:cNvSpPr txBox="1">
            <a:spLocks noGrp="1"/>
          </p:cNvSpPr>
          <p:nvPr>
            <p:ph type="body" idx="1"/>
          </p:nvPr>
        </p:nvSpPr>
        <p:spPr>
          <a:xfrm>
            <a:off x="274319" y="1234440"/>
            <a:ext cx="4023299" cy="3703200"/>
          </a:xfrm>
          <a:prstGeom prst="rect">
            <a:avLst/>
          </a:prstGeom>
        </p:spPr>
        <p:txBody>
          <a:bodyPr lIns="75425" tIns="75425" rIns="75425" bIns="75425" anchor="t" anchorCtr="0"/>
          <a:lstStyle>
            <a:lvl1pPr marL="381000" indent="-190500">
              <a:buClr>
                <a:srgbClr val="4D626C"/>
              </a:buClr>
              <a:buSzPct val="100000"/>
              <a:buFont typeface="Georgia"/>
              <a:defRPr sz="2200">
                <a:solidFill>
                  <a:srgbClr val="4D626C"/>
                </a:solidFill>
                <a:latin typeface="Georgia"/>
                <a:ea typeface="Georgia"/>
                <a:cs typeface="Georgia"/>
                <a:sym typeface="Georgia"/>
              </a:defRPr>
            </a:lvl1pPr>
            <a:lvl2pPr marL="749300" indent="-177800">
              <a:buClr>
                <a:srgbClr val="4D626C"/>
              </a:buClr>
              <a:buSzPct val="100000"/>
              <a:buFont typeface="Georgia"/>
              <a:defRPr sz="2200">
                <a:solidFill>
                  <a:srgbClr val="4D626C"/>
                </a:solidFill>
                <a:latin typeface="Georgia"/>
                <a:ea typeface="Georgia"/>
                <a:cs typeface="Georgia"/>
                <a:sym typeface="Georgia"/>
              </a:defRPr>
            </a:lvl2pPr>
            <a:lvl3pPr marL="1130300" indent="-190500">
              <a:buClr>
                <a:srgbClr val="4D626C"/>
              </a:buClr>
              <a:buSzPct val="100000"/>
              <a:buFont typeface="Georgia"/>
              <a:defRPr sz="2200">
                <a:solidFill>
                  <a:srgbClr val="4D626C"/>
                </a:solidFill>
                <a:latin typeface="Georgia"/>
                <a:ea typeface="Georgia"/>
                <a:cs typeface="Georgia"/>
                <a:sym typeface="Georgia"/>
              </a:defRPr>
            </a:lvl3pPr>
            <a:lvl4pPr marL="1511300" indent="-190500">
              <a:buClr>
                <a:srgbClr val="4D626C"/>
              </a:buClr>
              <a:buSzPct val="100000"/>
              <a:buFont typeface="Georgia"/>
              <a:defRPr sz="2200">
                <a:solidFill>
                  <a:srgbClr val="4D626C"/>
                </a:solidFill>
                <a:latin typeface="Georgia"/>
                <a:ea typeface="Georgia"/>
                <a:cs typeface="Georgia"/>
                <a:sym typeface="Georgia"/>
              </a:defRPr>
            </a:lvl4pPr>
            <a:lvl5pPr marL="1892300" indent="-190500">
              <a:buClr>
                <a:srgbClr val="4D626C"/>
              </a:buClr>
              <a:buSzPct val="100000"/>
              <a:buFont typeface="Georgia"/>
              <a:defRPr sz="2200">
                <a:solidFill>
                  <a:srgbClr val="4D626C"/>
                </a:solidFill>
                <a:latin typeface="Georgia"/>
                <a:ea typeface="Georgia"/>
                <a:cs typeface="Georgia"/>
                <a:sym typeface="Georgia"/>
              </a:defRPr>
            </a:lvl5pPr>
            <a:lvl6pPr marL="2260600" indent="-190500">
              <a:buClr>
                <a:srgbClr val="4D626C"/>
              </a:buClr>
              <a:buSzPct val="100000"/>
              <a:buFont typeface="Georgia"/>
              <a:defRPr sz="2200">
                <a:solidFill>
                  <a:srgbClr val="4D626C"/>
                </a:solidFill>
                <a:latin typeface="Georgia"/>
                <a:ea typeface="Georgia"/>
                <a:cs typeface="Georgia"/>
                <a:sym typeface="Georgia"/>
              </a:defRPr>
            </a:lvl6pPr>
            <a:lvl7pPr marL="2641600" indent="-190500">
              <a:buClr>
                <a:srgbClr val="4D626C"/>
              </a:buClr>
              <a:buSzPct val="100000"/>
              <a:buFont typeface="Georgia"/>
              <a:defRPr sz="2200">
                <a:solidFill>
                  <a:srgbClr val="4D626C"/>
                </a:solidFill>
                <a:latin typeface="Georgia"/>
                <a:ea typeface="Georgia"/>
                <a:cs typeface="Georgia"/>
                <a:sym typeface="Georgia"/>
              </a:defRPr>
            </a:lvl7pPr>
            <a:lvl8pPr marL="3022600" indent="-190500">
              <a:buClr>
                <a:srgbClr val="4D626C"/>
              </a:buClr>
              <a:buSzPct val="100000"/>
              <a:buFont typeface="Georgia"/>
              <a:defRPr sz="2200">
                <a:solidFill>
                  <a:srgbClr val="4D626C"/>
                </a:solidFill>
                <a:latin typeface="Georgia"/>
                <a:ea typeface="Georgia"/>
                <a:cs typeface="Georgia"/>
                <a:sym typeface="Georgia"/>
              </a:defRPr>
            </a:lvl8pPr>
            <a:lvl9pPr marL="3390900" indent="-190500">
              <a:buClr>
                <a:srgbClr val="4D626C"/>
              </a:buClr>
              <a:buSzPct val="100000"/>
              <a:buFont typeface="Georgia"/>
              <a:defRPr sz="2200">
                <a:solidFill>
                  <a:srgbClr val="4D626C"/>
                </a:solidFill>
                <a:latin typeface="Georgia"/>
                <a:ea typeface="Georgia"/>
                <a:cs typeface="Georgia"/>
                <a:sym typeface="Georgia"/>
              </a:defRPr>
            </a:lvl9pPr>
          </a:lstStyle>
          <a:p>
            <a:endParaRPr/>
          </a:p>
        </p:txBody>
      </p:sp>
      <p:sp>
        <p:nvSpPr>
          <p:cNvPr id="15" name="Shape 15"/>
          <p:cNvSpPr txBox="1">
            <a:spLocks noGrp="1"/>
          </p:cNvSpPr>
          <p:nvPr>
            <p:ph type="body" idx="2"/>
          </p:nvPr>
        </p:nvSpPr>
        <p:spPr>
          <a:xfrm>
            <a:off x="4846319" y="1234440"/>
            <a:ext cx="4023299" cy="3703200"/>
          </a:xfrm>
          <a:prstGeom prst="rect">
            <a:avLst/>
          </a:prstGeom>
        </p:spPr>
        <p:txBody>
          <a:bodyPr lIns="75425" tIns="75425" rIns="75425" bIns="75425" anchor="t" anchorCtr="0"/>
          <a:lstStyle>
            <a:lvl1pPr marL="381000" indent="-190500">
              <a:buClr>
                <a:srgbClr val="4D626C"/>
              </a:buClr>
              <a:buSzPct val="100000"/>
              <a:buFont typeface="Georgia"/>
              <a:defRPr sz="2200">
                <a:solidFill>
                  <a:srgbClr val="4D626C"/>
                </a:solidFill>
                <a:latin typeface="Georgia"/>
                <a:ea typeface="Georgia"/>
                <a:cs typeface="Georgia"/>
                <a:sym typeface="Georgia"/>
              </a:defRPr>
            </a:lvl1pPr>
            <a:lvl2pPr marL="749300" indent="-177800">
              <a:buClr>
                <a:srgbClr val="4D626C"/>
              </a:buClr>
              <a:buSzPct val="100000"/>
              <a:buFont typeface="Georgia"/>
              <a:defRPr sz="2200">
                <a:solidFill>
                  <a:srgbClr val="4D626C"/>
                </a:solidFill>
                <a:latin typeface="Georgia"/>
                <a:ea typeface="Georgia"/>
                <a:cs typeface="Georgia"/>
                <a:sym typeface="Georgia"/>
              </a:defRPr>
            </a:lvl2pPr>
            <a:lvl3pPr marL="1130300" indent="-190500">
              <a:buClr>
                <a:srgbClr val="4D626C"/>
              </a:buClr>
              <a:buSzPct val="100000"/>
              <a:buFont typeface="Georgia"/>
              <a:defRPr sz="2200">
                <a:solidFill>
                  <a:srgbClr val="4D626C"/>
                </a:solidFill>
                <a:latin typeface="Georgia"/>
                <a:ea typeface="Georgia"/>
                <a:cs typeface="Georgia"/>
                <a:sym typeface="Georgia"/>
              </a:defRPr>
            </a:lvl3pPr>
            <a:lvl4pPr marL="1511300" indent="-190500">
              <a:buClr>
                <a:srgbClr val="4D626C"/>
              </a:buClr>
              <a:buSzPct val="100000"/>
              <a:buFont typeface="Georgia"/>
              <a:defRPr sz="2200">
                <a:solidFill>
                  <a:srgbClr val="4D626C"/>
                </a:solidFill>
                <a:latin typeface="Georgia"/>
                <a:ea typeface="Georgia"/>
                <a:cs typeface="Georgia"/>
                <a:sym typeface="Georgia"/>
              </a:defRPr>
            </a:lvl4pPr>
            <a:lvl5pPr marL="1892300" indent="-190500">
              <a:buClr>
                <a:srgbClr val="4D626C"/>
              </a:buClr>
              <a:buSzPct val="100000"/>
              <a:buFont typeface="Georgia"/>
              <a:defRPr sz="2200">
                <a:solidFill>
                  <a:srgbClr val="4D626C"/>
                </a:solidFill>
                <a:latin typeface="Georgia"/>
                <a:ea typeface="Georgia"/>
                <a:cs typeface="Georgia"/>
                <a:sym typeface="Georgia"/>
              </a:defRPr>
            </a:lvl5pPr>
            <a:lvl6pPr marL="2260600" indent="-190500">
              <a:buClr>
                <a:srgbClr val="4D626C"/>
              </a:buClr>
              <a:buSzPct val="100000"/>
              <a:buFont typeface="Georgia"/>
              <a:defRPr sz="2200">
                <a:solidFill>
                  <a:srgbClr val="4D626C"/>
                </a:solidFill>
                <a:latin typeface="Georgia"/>
                <a:ea typeface="Georgia"/>
                <a:cs typeface="Georgia"/>
                <a:sym typeface="Georgia"/>
              </a:defRPr>
            </a:lvl6pPr>
            <a:lvl7pPr marL="2641600" indent="-190500">
              <a:buClr>
                <a:srgbClr val="4D626C"/>
              </a:buClr>
              <a:buSzPct val="100000"/>
              <a:buFont typeface="Georgia"/>
              <a:defRPr sz="2200">
                <a:solidFill>
                  <a:srgbClr val="4D626C"/>
                </a:solidFill>
                <a:latin typeface="Georgia"/>
                <a:ea typeface="Georgia"/>
                <a:cs typeface="Georgia"/>
                <a:sym typeface="Georgia"/>
              </a:defRPr>
            </a:lvl7pPr>
            <a:lvl8pPr marL="3022600" indent="-190500">
              <a:buClr>
                <a:srgbClr val="4D626C"/>
              </a:buClr>
              <a:buSzPct val="100000"/>
              <a:buFont typeface="Georgia"/>
              <a:defRPr sz="2200">
                <a:solidFill>
                  <a:srgbClr val="4D626C"/>
                </a:solidFill>
                <a:latin typeface="Georgia"/>
                <a:ea typeface="Georgia"/>
                <a:cs typeface="Georgia"/>
                <a:sym typeface="Georgia"/>
              </a:defRPr>
            </a:lvl8pPr>
            <a:lvl9pPr marL="3390900" indent="-190500">
              <a:buClr>
                <a:srgbClr val="4D626C"/>
              </a:buClr>
              <a:buSzPct val="100000"/>
              <a:buFont typeface="Georgia"/>
              <a:defRPr sz="2200">
                <a:solidFill>
                  <a:srgbClr val="4D626C"/>
                </a:solidFill>
                <a:latin typeface="Georgia"/>
                <a:ea typeface="Georgia"/>
                <a:cs typeface="Georgia"/>
                <a:sym typeface="Georgia"/>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aption">
    <p:spTree>
      <p:nvGrpSpPr>
        <p:cNvPr id="1" name="Shape 16"/>
        <p:cNvGrpSpPr/>
        <p:nvPr/>
      </p:nvGrpSpPr>
      <p:grpSpPr>
        <a:xfrm>
          <a:off x="0" y="0"/>
          <a:ext cx="0" cy="0"/>
          <a:chOff x="0" y="0"/>
          <a:chExt cx="0" cy="0"/>
        </a:xfrm>
      </p:grpSpPr>
      <p:sp>
        <p:nvSpPr>
          <p:cNvPr id="17" name="Shape 17"/>
          <p:cNvSpPr txBox="1">
            <a:spLocks noGrp="1"/>
          </p:cNvSpPr>
          <p:nvPr>
            <p:ph type="body" idx="1"/>
          </p:nvPr>
        </p:nvSpPr>
        <p:spPr>
          <a:xfrm>
            <a:off x="274319" y="4526280"/>
            <a:ext cx="8595299" cy="411599"/>
          </a:xfrm>
          <a:prstGeom prst="rect">
            <a:avLst/>
          </a:prstGeom>
        </p:spPr>
        <p:txBody>
          <a:bodyPr lIns="75425" tIns="75425" rIns="75425" bIns="75425" anchor="t" anchorCtr="0"/>
          <a:lstStyle>
            <a:lvl1pPr marL="381000" indent="-190500" algn="ctr">
              <a:buClr>
                <a:srgbClr val="22AA44"/>
              </a:buClr>
              <a:buSzPct val="100000"/>
              <a:buFont typeface="Georgia"/>
              <a:defRPr sz="2600">
                <a:solidFill>
                  <a:srgbClr val="22AA44"/>
                </a:solidFill>
                <a:latin typeface="Georgia"/>
                <a:ea typeface="Georgia"/>
                <a:cs typeface="Georgia"/>
                <a:sym typeface="Georgia"/>
              </a:defRPr>
            </a:lvl1pPr>
            <a:lvl2pPr marL="749300" indent="-177800" algn="ctr">
              <a:buClr>
                <a:srgbClr val="22AA44"/>
              </a:buClr>
              <a:buSzPct val="100000"/>
              <a:buFont typeface="Georgia"/>
              <a:defRPr sz="2600">
                <a:solidFill>
                  <a:srgbClr val="22AA44"/>
                </a:solidFill>
                <a:latin typeface="Georgia"/>
                <a:ea typeface="Georgia"/>
                <a:cs typeface="Georgia"/>
                <a:sym typeface="Georgia"/>
              </a:defRPr>
            </a:lvl2pPr>
            <a:lvl3pPr marL="1130300" indent="-190500" algn="ctr">
              <a:buClr>
                <a:srgbClr val="22AA44"/>
              </a:buClr>
              <a:buSzPct val="100000"/>
              <a:buFont typeface="Georgia"/>
              <a:defRPr sz="2600">
                <a:solidFill>
                  <a:srgbClr val="22AA44"/>
                </a:solidFill>
                <a:latin typeface="Georgia"/>
                <a:ea typeface="Georgia"/>
                <a:cs typeface="Georgia"/>
                <a:sym typeface="Georgia"/>
              </a:defRPr>
            </a:lvl3pPr>
            <a:lvl4pPr marL="1511300" indent="-190500" algn="ctr">
              <a:buClr>
                <a:srgbClr val="22AA44"/>
              </a:buClr>
              <a:buSzPct val="100000"/>
              <a:buFont typeface="Georgia"/>
              <a:defRPr sz="2600">
                <a:solidFill>
                  <a:srgbClr val="22AA44"/>
                </a:solidFill>
                <a:latin typeface="Georgia"/>
                <a:ea typeface="Georgia"/>
                <a:cs typeface="Georgia"/>
                <a:sym typeface="Georgia"/>
              </a:defRPr>
            </a:lvl4pPr>
            <a:lvl5pPr marL="1892300" indent="-190500" algn="ctr">
              <a:buClr>
                <a:srgbClr val="22AA44"/>
              </a:buClr>
              <a:buSzPct val="100000"/>
              <a:buFont typeface="Georgia"/>
              <a:defRPr sz="2600">
                <a:solidFill>
                  <a:srgbClr val="22AA44"/>
                </a:solidFill>
                <a:latin typeface="Georgia"/>
                <a:ea typeface="Georgia"/>
                <a:cs typeface="Georgia"/>
                <a:sym typeface="Georgia"/>
              </a:defRPr>
            </a:lvl5pPr>
            <a:lvl6pPr marL="2260600" indent="-190500" algn="ctr">
              <a:buClr>
                <a:srgbClr val="22AA44"/>
              </a:buClr>
              <a:buSzPct val="100000"/>
              <a:buFont typeface="Georgia"/>
              <a:defRPr sz="2600">
                <a:solidFill>
                  <a:srgbClr val="22AA44"/>
                </a:solidFill>
                <a:latin typeface="Georgia"/>
                <a:ea typeface="Georgia"/>
                <a:cs typeface="Georgia"/>
                <a:sym typeface="Georgia"/>
              </a:defRPr>
            </a:lvl6pPr>
            <a:lvl7pPr marL="2641600" indent="-190500" algn="ctr">
              <a:buClr>
                <a:srgbClr val="22AA44"/>
              </a:buClr>
              <a:buSzPct val="100000"/>
              <a:buFont typeface="Georgia"/>
              <a:defRPr sz="2600">
                <a:solidFill>
                  <a:srgbClr val="22AA44"/>
                </a:solidFill>
                <a:latin typeface="Georgia"/>
                <a:ea typeface="Georgia"/>
                <a:cs typeface="Georgia"/>
                <a:sym typeface="Georgia"/>
              </a:defRPr>
            </a:lvl7pPr>
            <a:lvl8pPr marL="3022600" indent="-190500" algn="ctr">
              <a:buClr>
                <a:srgbClr val="22AA44"/>
              </a:buClr>
              <a:buSzPct val="100000"/>
              <a:buFont typeface="Georgia"/>
              <a:defRPr sz="2600">
                <a:solidFill>
                  <a:srgbClr val="22AA44"/>
                </a:solidFill>
                <a:latin typeface="Georgia"/>
                <a:ea typeface="Georgia"/>
                <a:cs typeface="Georgia"/>
                <a:sym typeface="Georgia"/>
              </a:defRPr>
            </a:lvl8pPr>
            <a:lvl9pPr marL="3390900" indent="-190500" algn="ctr">
              <a:buClr>
                <a:srgbClr val="22AA44"/>
              </a:buClr>
              <a:buSzPct val="100000"/>
              <a:buFont typeface="Georgia"/>
              <a:defRPr sz="2600">
                <a:solidFill>
                  <a:srgbClr val="22AA44"/>
                </a:solidFill>
                <a:latin typeface="Georgia"/>
                <a:ea typeface="Georgia"/>
                <a:cs typeface="Georgia"/>
                <a:sym typeface="Georgia"/>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7"/>
          <a:stretch>
            <a:fillRect/>
          </a:stretch>
        </a:blipFill>
        <a:effectLst/>
      </p:bgPr>
    </p:bg>
    <p:spTree>
      <p:nvGrpSpPr>
        <p:cNvPr id="1" name="Shape 4"/>
        <p:cNvGrpSpPr/>
        <p:nvPr/>
      </p:nvGrpSpPr>
      <p:grpSpPr>
        <a:xfrm>
          <a:off x="0" y="0"/>
          <a:ext cx="0" cy="0"/>
          <a:chOff x="0" y="0"/>
          <a:chExt cx="0" cy="0"/>
        </a:xfrm>
      </p:grpSpPr>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Lst>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6.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hyperlink" Target="http://www.soe.umich.edu/academics/doctoral_programs/llc/" TargetMode="External"/><Relationship Id="rId4" Type="http://schemas.openxmlformats.org/officeDocument/2006/relationships/hyperlink" Target="http://www.soe.umich.edu/departments_services/academic_departments/combined_program_in_education_and_psychology/" TargetMode="External"/><Relationship Id="rId5" Type="http://schemas.openxmlformats.org/officeDocument/2006/relationships/hyperlink" Target="http://www.umich.edu/" TargetMode="External"/><Relationship Id="rId6" Type="http://schemas.openxmlformats.org/officeDocument/2006/relationships/hyperlink" Target="http://www.reading.org/general/CurrentResearch/literacy_research_panel.aspx" TargetMode="External"/><Relationship Id="rId7" Type="http://schemas.openxmlformats.org/officeDocument/2006/relationships/hyperlink" Target="http://www.swarthmore.edu/" TargetMode="External"/><Relationship Id="rId8" Type="http://schemas.openxmlformats.org/officeDocument/2006/relationships/hyperlink" Target="http://www.gse.harvard.edu/" TargetMode="External"/><Relationship Id="rId9" Type="http://schemas.openxmlformats.org/officeDocument/2006/relationships/image" Target="../media/image4.jpg"/><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
        <p:cNvGrpSpPr/>
        <p:nvPr/>
      </p:nvGrpSpPr>
      <p:grpSpPr>
        <a:xfrm>
          <a:off x="0" y="0"/>
          <a:ext cx="0" cy="0"/>
          <a:chOff x="0" y="0"/>
          <a:chExt cx="0" cy="0"/>
        </a:xfrm>
      </p:grpSpPr>
      <p:sp>
        <p:nvSpPr>
          <p:cNvPr id="19" name="Shape 19"/>
          <p:cNvSpPr txBox="1">
            <a:spLocks noGrp="1"/>
          </p:cNvSpPr>
          <p:nvPr>
            <p:ph type="ctrTitle"/>
          </p:nvPr>
        </p:nvSpPr>
        <p:spPr>
          <a:xfrm>
            <a:off x="822950" y="721150"/>
            <a:ext cx="7498199" cy="2842199"/>
          </a:xfrm>
          <a:prstGeom prst="rect">
            <a:avLst/>
          </a:prstGeom>
        </p:spPr>
        <p:txBody>
          <a:bodyPr lIns="75425" tIns="75425" rIns="75425" bIns="75425" anchor="t" anchorCtr="0">
            <a:noAutofit/>
          </a:bodyPr>
          <a:lstStyle/>
          <a:p>
            <a:pPr>
              <a:buNone/>
            </a:pPr>
            <a:r>
              <a:rPr lang="en" sz="6000"/>
              <a:t>SOEL	</a:t>
            </a:r>
          </a:p>
        </p:txBody>
      </p:sp>
      <p:sp>
        <p:nvSpPr>
          <p:cNvPr id="20" name="Shape 20"/>
          <p:cNvSpPr txBox="1">
            <a:spLocks noGrp="1"/>
          </p:cNvSpPr>
          <p:nvPr>
            <p:ph type="subTitle" idx="1"/>
          </p:nvPr>
        </p:nvSpPr>
        <p:spPr>
          <a:xfrm>
            <a:off x="1603494" y="3913300"/>
            <a:ext cx="5852100" cy="617099"/>
          </a:xfrm>
          <a:prstGeom prst="rect">
            <a:avLst/>
          </a:prstGeom>
        </p:spPr>
        <p:txBody>
          <a:bodyPr lIns="75425" tIns="75425" rIns="75425" bIns="75425" anchor="t" anchorCtr="0">
            <a:noAutofit/>
          </a:bodyPr>
          <a:lstStyle/>
          <a:p>
            <a:pPr>
              <a:buNone/>
            </a:pPr>
            <a:r>
              <a:rPr lang="en"/>
              <a:t>January 14, 2014</a:t>
            </a:r>
          </a:p>
        </p:txBody>
      </p:sp>
      <p:pic>
        <p:nvPicPr>
          <p:cNvPr id="21" name="Shape 21"/>
          <p:cNvPicPr preferRelativeResize="0"/>
          <p:nvPr/>
        </p:nvPicPr>
        <p:blipFill>
          <a:blip r:embed="rId3"/>
          <a:stretch>
            <a:fillRect/>
          </a:stretch>
        </p:blipFill>
        <p:spPr>
          <a:xfrm>
            <a:off x="3086100" y="1609075"/>
            <a:ext cx="2754199" cy="2304225"/>
          </a:xfrm>
          <a:prstGeom prst="rect">
            <a:avLst/>
          </a:prstGeom>
          <a:noFill/>
          <a:ln>
            <a:noFill/>
          </a:ln>
        </p:spPr>
      </p:pic>
    </p:spTree>
  </p:cSld>
  <p:clrMapOvr>
    <a:masterClrMapping/>
  </p:clrMapOvr>
  <p:transition xmlns:p14="http://schemas.microsoft.com/office/powerpoint/2010/mai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sp>
        <p:nvSpPr>
          <p:cNvPr id="78" name="Shape 78"/>
          <p:cNvSpPr txBox="1">
            <a:spLocks noGrp="1"/>
          </p:cNvSpPr>
          <p:nvPr>
            <p:ph type="title"/>
          </p:nvPr>
        </p:nvSpPr>
        <p:spPr>
          <a:xfrm>
            <a:off x="274319" y="205739"/>
            <a:ext cx="8595299" cy="617099"/>
          </a:xfrm>
          <a:prstGeom prst="rect">
            <a:avLst/>
          </a:prstGeom>
        </p:spPr>
        <p:txBody>
          <a:bodyPr lIns="75425" tIns="75425" rIns="75425" bIns="75425" anchor="t" anchorCtr="0">
            <a:noAutofit/>
          </a:bodyPr>
          <a:lstStyle/>
          <a:p>
            <a:pPr>
              <a:buNone/>
            </a:pPr>
            <a:r>
              <a:rPr lang="en"/>
              <a:t>Research Books	</a:t>
            </a:r>
          </a:p>
        </p:txBody>
      </p:sp>
      <p:sp>
        <p:nvSpPr>
          <p:cNvPr id="79" name="Shape 79"/>
          <p:cNvSpPr txBox="1">
            <a:spLocks noGrp="1"/>
          </p:cNvSpPr>
          <p:nvPr>
            <p:ph type="body" idx="1"/>
          </p:nvPr>
        </p:nvSpPr>
        <p:spPr>
          <a:xfrm>
            <a:off x="274319" y="1234440"/>
            <a:ext cx="4023299" cy="3703200"/>
          </a:xfrm>
          <a:prstGeom prst="rect">
            <a:avLst/>
          </a:prstGeom>
        </p:spPr>
        <p:txBody>
          <a:bodyPr lIns="75425" tIns="75425" rIns="75425" bIns="75425" anchor="t" anchorCtr="0">
            <a:noAutofit/>
          </a:bodyPr>
          <a:lstStyle/>
          <a:p>
            <a:pPr lvl="0" rtl="0">
              <a:buNone/>
            </a:pPr>
            <a:r>
              <a:rPr lang="en"/>
              <a:t>We will meet until 1:45 and have a break 1:45-2:00</a:t>
            </a:r>
          </a:p>
          <a:p>
            <a:endParaRPr lang="en"/>
          </a:p>
          <a:p>
            <a:pPr lvl="0" rtl="0">
              <a:buClr>
                <a:schemeClr val="dk2"/>
              </a:buClr>
              <a:buSzPct val="78571"/>
              <a:buFont typeface="Arial"/>
              <a:buNone/>
            </a:pPr>
            <a:r>
              <a:rPr lang="en" sz="1400" b="1" i="1">
                <a:solidFill>
                  <a:schemeClr val="dk2"/>
                </a:solidFill>
                <a:latin typeface="Arial"/>
                <a:ea typeface="Arial"/>
                <a:cs typeface="Arial"/>
                <a:sym typeface="Arial"/>
              </a:rPr>
              <a:t>Handbook of Effective Literacy Instruction</a:t>
            </a:r>
            <a:r>
              <a:rPr lang="en" sz="1400" b="1">
                <a:solidFill>
                  <a:schemeClr val="dk2"/>
                </a:solidFill>
                <a:latin typeface="Arial"/>
                <a:ea typeface="Arial"/>
                <a:cs typeface="Arial"/>
                <a:sym typeface="Arial"/>
              </a:rPr>
              <a:t>- Group 1</a:t>
            </a:r>
          </a:p>
          <a:p>
            <a:pPr lvl="0" rtl="0">
              <a:lnSpc>
                <a:spcPct val="115000"/>
              </a:lnSpc>
              <a:buClr>
                <a:schemeClr val="dk2"/>
              </a:buClr>
              <a:buSzPct val="78571"/>
              <a:buFont typeface="Arial"/>
              <a:buNone/>
            </a:pPr>
            <a:r>
              <a:rPr lang="en" sz="1400" b="1">
                <a:solidFill>
                  <a:schemeClr val="dk2"/>
                </a:solidFill>
                <a:latin typeface="Arial"/>
                <a:ea typeface="Arial"/>
                <a:cs typeface="Arial"/>
                <a:sym typeface="Arial"/>
              </a:rPr>
              <a:t>Faclitator: Linda Kuzon</a:t>
            </a:r>
          </a:p>
          <a:p>
            <a:pPr lvl="0" rtl="0">
              <a:buNone/>
            </a:pPr>
            <a:r>
              <a:rPr lang="en" sz="1400" b="1">
                <a:solidFill>
                  <a:srgbClr val="FF0000"/>
                </a:solidFill>
                <a:latin typeface="Arial"/>
                <a:ea typeface="Arial"/>
                <a:cs typeface="Arial"/>
                <a:sym typeface="Arial"/>
              </a:rPr>
              <a:t>In this room</a:t>
            </a:r>
          </a:p>
          <a:p>
            <a:endParaRPr lang="en" sz="1400" b="1">
              <a:solidFill>
                <a:srgbClr val="FF0000"/>
              </a:solidFill>
              <a:latin typeface="Arial"/>
              <a:ea typeface="Arial"/>
              <a:cs typeface="Arial"/>
              <a:sym typeface="Arial"/>
            </a:endParaRPr>
          </a:p>
          <a:p>
            <a:pPr lvl="0" rtl="0">
              <a:lnSpc>
                <a:spcPct val="115000"/>
              </a:lnSpc>
              <a:buClr>
                <a:schemeClr val="dk2"/>
              </a:buClr>
              <a:buSzPct val="78571"/>
              <a:buFont typeface="Arial"/>
              <a:buNone/>
            </a:pPr>
            <a:r>
              <a:rPr lang="en" sz="1400" b="1" i="1">
                <a:solidFill>
                  <a:schemeClr val="dk2"/>
                </a:solidFill>
                <a:latin typeface="Arial"/>
                <a:ea typeface="Arial"/>
                <a:cs typeface="Arial"/>
                <a:sym typeface="Arial"/>
              </a:rPr>
              <a:t>Handbook of Effective Literacy Instruction</a:t>
            </a:r>
            <a:r>
              <a:rPr lang="en" sz="1400" b="1">
                <a:solidFill>
                  <a:schemeClr val="dk2"/>
                </a:solidFill>
                <a:latin typeface="Arial"/>
                <a:ea typeface="Arial"/>
                <a:cs typeface="Arial"/>
                <a:sym typeface="Arial"/>
              </a:rPr>
              <a:t>- Group 2</a:t>
            </a:r>
          </a:p>
          <a:p>
            <a:pPr lvl="0" rtl="0">
              <a:lnSpc>
                <a:spcPct val="115000"/>
              </a:lnSpc>
              <a:buNone/>
            </a:pPr>
            <a:r>
              <a:rPr lang="en" sz="1400" b="1">
                <a:solidFill>
                  <a:schemeClr val="dk2"/>
                </a:solidFill>
                <a:latin typeface="Arial"/>
                <a:ea typeface="Arial"/>
                <a:cs typeface="Arial"/>
                <a:sym typeface="Arial"/>
              </a:rPr>
              <a:t>Facilitator: Melissa Brooks-Yip</a:t>
            </a:r>
          </a:p>
          <a:p>
            <a:pPr lvl="0" rtl="0">
              <a:lnSpc>
                <a:spcPct val="115000"/>
              </a:lnSpc>
              <a:buClr>
                <a:schemeClr val="dk2"/>
              </a:buClr>
              <a:buSzPct val="78571"/>
              <a:buFont typeface="Arial"/>
              <a:buNone/>
            </a:pPr>
            <a:r>
              <a:rPr lang="en" sz="1400" b="1">
                <a:solidFill>
                  <a:srgbClr val="FF0000"/>
                </a:solidFill>
                <a:latin typeface="Arial"/>
                <a:ea typeface="Arial"/>
                <a:cs typeface="Arial"/>
                <a:sym typeface="Arial"/>
              </a:rPr>
              <a:t>Seminar 5</a:t>
            </a:r>
          </a:p>
          <a:p>
            <a:endParaRPr lang="en" sz="1400" b="1">
              <a:solidFill>
                <a:srgbClr val="FF0000"/>
              </a:solidFill>
              <a:latin typeface="Arial"/>
              <a:ea typeface="Arial"/>
              <a:cs typeface="Arial"/>
              <a:sym typeface="Arial"/>
            </a:endParaRPr>
          </a:p>
          <a:p>
            <a:endParaRPr lang="en" sz="1400" b="1">
              <a:solidFill>
                <a:srgbClr val="FF0000"/>
              </a:solidFill>
              <a:latin typeface="Arial"/>
              <a:ea typeface="Arial"/>
              <a:cs typeface="Arial"/>
              <a:sym typeface="Arial"/>
            </a:endParaRPr>
          </a:p>
          <a:p>
            <a:endParaRPr lang="en" sz="1400" b="1">
              <a:solidFill>
                <a:srgbClr val="FF0000"/>
              </a:solidFill>
              <a:latin typeface="Arial"/>
              <a:ea typeface="Arial"/>
              <a:cs typeface="Arial"/>
              <a:sym typeface="Arial"/>
            </a:endParaRPr>
          </a:p>
          <a:p>
            <a:endParaRPr lang="en" sz="1400" b="1">
              <a:solidFill>
                <a:srgbClr val="FF0000"/>
              </a:solidFill>
              <a:latin typeface="Arial"/>
              <a:ea typeface="Arial"/>
              <a:cs typeface="Arial"/>
              <a:sym typeface="Arial"/>
            </a:endParaRPr>
          </a:p>
        </p:txBody>
      </p:sp>
      <p:sp>
        <p:nvSpPr>
          <p:cNvPr id="80" name="Shape 80"/>
          <p:cNvSpPr txBox="1">
            <a:spLocks noGrp="1"/>
          </p:cNvSpPr>
          <p:nvPr>
            <p:ph type="body" idx="2"/>
          </p:nvPr>
        </p:nvSpPr>
        <p:spPr>
          <a:xfrm>
            <a:off x="4846319" y="1234440"/>
            <a:ext cx="4023299" cy="3703200"/>
          </a:xfrm>
          <a:prstGeom prst="rect">
            <a:avLst/>
          </a:prstGeom>
        </p:spPr>
        <p:txBody>
          <a:bodyPr lIns="75425" tIns="75425" rIns="75425" bIns="75425" anchor="t" anchorCtr="0">
            <a:noAutofit/>
          </a:bodyPr>
          <a:lstStyle/>
          <a:p>
            <a:pPr lvl="0" rtl="0">
              <a:lnSpc>
                <a:spcPct val="115000"/>
              </a:lnSpc>
              <a:buClr>
                <a:schemeClr val="dk2"/>
              </a:buClr>
              <a:buSzPct val="78571"/>
              <a:buFont typeface="Arial"/>
              <a:buNone/>
            </a:pPr>
            <a:r>
              <a:rPr lang="en" sz="1400" b="1" i="1">
                <a:solidFill>
                  <a:schemeClr val="dk2"/>
                </a:solidFill>
                <a:latin typeface="Arial"/>
                <a:ea typeface="Arial"/>
                <a:cs typeface="Arial"/>
                <a:sym typeface="Arial"/>
              </a:rPr>
              <a:t>Teaching with the Common Core State Standards for ELA-- Grades PreK-2</a:t>
            </a:r>
          </a:p>
          <a:p>
            <a:pPr lvl="0" rtl="0">
              <a:lnSpc>
                <a:spcPct val="115000"/>
              </a:lnSpc>
              <a:buClr>
                <a:schemeClr val="dk2"/>
              </a:buClr>
              <a:buSzPct val="78571"/>
              <a:buFont typeface="Arial"/>
              <a:buNone/>
            </a:pPr>
            <a:r>
              <a:rPr lang="en" sz="1400" b="1">
                <a:solidFill>
                  <a:schemeClr val="dk2"/>
                </a:solidFill>
                <a:latin typeface="Arial"/>
                <a:ea typeface="Arial"/>
                <a:cs typeface="Arial"/>
                <a:sym typeface="Arial"/>
              </a:rPr>
              <a:t>Facilitator- Sandy Riley</a:t>
            </a:r>
          </a:p>
          <a:p>
            <a:pPr lvl="0" rtl="0">
              <a:buNone/>
            </a:pPr>
            <a:r>
              <a:rPr lang="en" sz="1400" b="1">
                <a:solidFill>
                  <a:srgbClr val="FF0000"/>
                </a:solidFill>
                <a:latin typeface="Arial"/>
                <a:ea typeface="Arial"/>
                <a:cs typeface="Arial"/>
                <a:sym typeface="Arial"/>
              </a:rPr>
              <a:t>Seminar 3</a:t>
            </a:r>
          </a:p>
          <a:p>
            <a:endParaRPr lang="en" sz="1400" b="1">
              <a:solidFill>
                <a:srgbClr val="FF0000"/>
              </a:solidFill>
              <a:latin typeface="Arial"/>
              <a:ea typeface="Arial"/>
              <a:cs typeface="Arial"/>
              <a:sym typeface="Arial"/>
            </a:endParaRPr>
          </a:p>
          <a:p>
            <a:pPr lvl="0" rtl="0">
              <a:lnSpc>
                <a:spcPct val="115000"/>
              </a:lnSpc>
              <a:buClr>
                <a:schemeClr val="dk2"/>
              </a:buClr>
              <a:buSzPct val="78571"/>
              <a:buFont typeface="Arial"/>
              <a:buNone/>
            </a:pPr>
            <a:r>
              <a:rPr lang="en" sz="1400" b="1" i="1">
                <a:solidFill>
                  <a:schemeClr val="dk2"/>
                </a:solidFill>
                <a:latin typeface="Arial"/>
                <a:ea typeface="Arial"/>
                <a:cs typeface="Arial"/>
                <a:sym typeface="Arial"/>
              </a:rPr>
              <a:t>Best Practices in Literacy Instruction</a:t>
            </a:r>
            <a:r>
              <a:rPr lang="en" sz="1400" b="1">
                <a:solidFill>
                  <a:schemeClr val="dk2"/>
                </a:solidFill>
                <a:latin typeface="Arial"/>
                <a:ea typeface="Arial"/>
                <a:cs typeface="Arial"/>
                <a:sym typeface="Arial"/>
              </a:rPr>
              <a:t>- Group 1</a:t>
            </a:r>
          </a:p>
          <a:p>
            <a:pPr lvl="0" rtl="0">
              <a:lnSpc>
                <a:spcPct val="115000"/>
              </a:lnSpc>
              <a:buClr>
                <a:schemeClr val="dk2"/>
              </a:buClr>
              <a:buSzPct val="78571"/>
              <a:buFont typeface="Arial"/>
              <a:buNone/>
            </a:pPr>
            <a:r>
              <a:rPr lang="en" sz="1400" b="1">
                <a:solidFill>
                  <a:schemeClr val="dk2"/>
                </a:solidFill>
                <a:latin typeface="Arial"/>
                <a:ea typeface="Arial"/>
                <a:cs typeface="Arial"/>
                <a:sym typeface="Arial"/>
              </a:rPr>
              <a:t>Facilitator- Lynne Stewart-Raglin</a:t>
            </a:r>
          </a:p>
          <a:p>
            <a:pPr lvl="0" rtl="0">
              <a:buNone/>
            </a:pPr>
            <a:r>
              <a:rPr lang="en" sz="1400" b="1">
                <a:solidFill>
                  <a:srgbClr val="FF0000"/>
                </a:solidFill>
                <a:latin typeface="Arial"/>
                <a:ea typeface="Arial"/>
                <a:cs typeface="Arial"/>
                <a:sym typeface="Arial"/>
              </a:rPr>
              <a:t>This room</a:t>
            </a:r>
          </a:p>
          <a:p>
            <a:endParaRPr lang="en" sz="1400" b="1">
              <a:solidFill>
                <a:srgbClr val="FF0000"/>
              </a:solidFill>
              <a:latin typeface="Arial"/>
              <a:ea typeface="Arial"/>
              <a:cs typeface="Arial"/>
              <a:sym typeface="Arial"/>
            </a:endParaRPr>
          </a:p>
          <a:p>
            <a:pPr lvl="0" rtl="0">
              <a:lnSpc>
                <a:spcPct val="115000"/>
              </a:lnSpc>
              <a:buClr>
                <a:schemeClr val="dk2"/>
              </a:buClr>
              <a:buSzPct val="78571"/>
              <a:buFont typeface="Arial"/>
              <a:buNone/>
            </a:pPr>
            <a:r>
              <a:rPr lang="en" sz="1400" b="1">
                <a:solidFill>
                  <a:schemeClr val="dk2"/>
                </a:solidFill>
                <a:latin typeface="Arial"/>
                <a:ea typeface="Arial"/>
                <a:cs typeface="Arial"/>
                <a:sym typeface="Arial"/>
              </a:rPr>
              <a:t>Best Practices in Literacy Instruction- Group 2</a:t>
            </a:r>
          </a:p>
          <a:p>
            <a:pPr lvl="0" rtl="0">
              <a:lnSpc>
                <a:spcPct val="115000"/>
              </a:lnSpc>
              <a:buClr>
                <a:schemeClr val="dk2"/>
              </a:buClr>
              <a:buSzPct val="78571"/>
              <a:buFont typeface="Arial"/>
              <a:buNone/>
            </a:pPr>
            <a:r>
              <a:rPr lang="en" sz="1400" b="1">
                <a:solidFill>
                  <a:schemeClr val="dk2"/>
                </a:solidFill>
                <a:latin typeface="Arial"/>
                <a:ea typeface="Arial"/>
                <a:cs typeface="Arial"/>
                <a:sym typeface="Arial"/>
              </a:rPr>
              <a:t>Facilitator- Laurie Mayes</a:t>
            </a:r>
          </a:p>
          <a:p>
            <a:pPr>
              <a:buNone/>
            </a:pPr>
            <a:r>
              <a:rPr lang="en" sz="1400" b="1">
                <a:solidFill>
                  <a:srgbClr val="FF0000"/>
                </a:solidFill>
                <a:latin typeface="Arial"/>
                <a:ea typeface="Arial"/>
                <a:cs typeface="Arial"/>
                <a:sym typeface="Arial"/>
              </a:rPr>
              <a:t>Seminar 4</a:t>
            </a:r>
          </a:p>
        </p:txBody>
      </p:sp>
    </p:spTree>
  </p:cSld>
  <p:clrMapOvr>
    <a:masterClrMapping/>
  </p:clrMapOvr>
  <p:transition xmlns:p14="http://schemas.microsoft.com/office/powerpoint/2010/mai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Shape 85"/>
          <p:cNvSpPr txBox="1">
            <a:spLocks noGrp="1"/>
          </p:cNvSpPr>
          <p:nvPr>
            <p:ph type="title"/>
          </p:nvPr>
        </p:nvSpPr>
        <p:spPr>
          <a:xfrm>
            <a:off x="274319" y="205739"/>
            <a:ext cx="8595299" cy="617099"/>
          </a:xfrm>
          <a:prstGeom prst="rect">
            <a:avLst/>
          </a:prstGeom>
        </p:spPr>
        <p:txBody>
          <a:bodyPr lIns="75425" tIns="75425" rIns="75425" bIns="75425" anchor="t" anchorCtr="0">
            <a:noAutofit/>
          </a:bodyPr>
          <a:lstStyle/>
          <a:p>
            <a:pPr>
              <a:buNone/>
            </a:pPr>
            <a:r>
              <a:rPr lang="en"/>
              <a:t>BREAK until 2:00</a:t>
            </a:r>
          </a:p>
        </p:txBody>
      </p:sp>
      <p:sp>
        <p:nvSpPr>
          <p:cNvPr id="86" name="Shape 86"/>
          <p:cNvSpPr txBox="1">
            <a:spLocks noGrp="1"/>
          </p:cNvSpPr>
          <p:nvPr>
            <p:ph type="body" idx="1"/>
          </p:nvPr>
        </p:nvSpPr>
        <p:spPr>
          <a:xfrm>
            <a:off x="274319" y="1234440"/>
            <a:ext cx="8595299" cy="3703200"/>
          </a:xfrm>
          <a:prstGeom prst="rect">
            <a:avLst/>
          </a:prstGeom>
        </p:spPr>
        <p:txBody>
          <a:bodyPr lIns="75425" tIns="75425" rIns="75425" bIns="75425" anchor="t" anchorCtr="0">
            <a:noAutofit/>
          </a:bodyPr>
          <a:lstStyle/>
          <a:p>
            <a:endParaRPr/>
          </a:p>
        </p:txBody>
      </p:sp>
      <p:pic>
        <p:nvPicPr>
          <p:cNvPr id="87" name="Shape 87"/>
          <p:cNvPicPr preferRelativeResize="0"/>
          <p:nvPr/>
        </p:nvPicPr>
        <p:blipFill>
          <a:blip r:embed="rId3"/>
          <a:stretch>
            <a:fillRect/>
          </a:stretch>
        </p:blipFill>
        <p:spPr>
          <a:xfrm>
            <a:off x="274325" y="1175125"/>
            <a:ext cx="8595299" cy="3703198"/>
          </a:xfrm>
          <a:prstGeom prst="rect">
            <a:avLst/>
          </a:prstGeom>
          <a:noFill/>
          <a:ln>
            <a:noFill/>
          </a:ln>
        </p:spPr>
      </p:pic>
    </p:spTree>
  </p:cSld>
  <p:clrMapOvr>
    <a:masterClrMapping/>
  </p:clrMapOvr>
  <p:transition xmlns:p14="http://schemas.microsoft.com/office/powerpoint/2010/mai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274319" y="205739"/>
            <a:ext cx="8595299" cy="617099"/>
          </a:xfrm>
          <a:prstGeom prst="rect">
            <a:avLst/>
          </a:prstGeom>
        </p:spPr>
        <p:txBody>
          <a:bodyPr lIns="75425" tIns="75425" rIns="75425" bIns="75425" anchor="t" anchorCtr="0">
            <a:noAutofit/>
          </a:bodyPr>
          <a:lstStyle/>
          <a:p>
            <a:pPr>
              <a:buNone/>
            </a:pPr>
            <a:r>
              <a:rPr lang="en"/>
              <a:t>Framework Book	</a:t>
            </a:r>
          </a:p>
        </p:txBody>
      </p:sp>
      <p:sp>
        <p:nvSpPr>
          <p:cNvPr id="93" name="Shape 93"/>
          <p:cNvSpPr txBox="1">
            <a:spLocks noGrp="1"/>
          </p:cNvSpPr>
          <p:nvPr>
            <p:ph type="body" idx="1"/>
          </p:nvPr>
        </p:nvSpPr>
        <p:spPr>
          <a:xfrm>
            <a:off x="274319" y="1234440"/>
            <a:ext cx="8595299" cy="3703200"/>
          </a:xfrm>
          <a:prstGeom prst="rect">
            <a:avLst/>
          </a:prstGeom>
        </p:spPr>
        <p:txBody>
          <a:bodyPr lIns="75425" tIns="75425" rIns="75425" bIns="75425" anchor="t" anchorCtr="0">
            <a:noAutofit/>
          </a:bodyPr>
          <a:lstStyle/>
          <a:p>
            <a:pPr marL="457200" lvl="0" indent="-368300" rtl="0">
              <a:buClr>
                <a:srgbClr val="4D626C"/>
              </a:buClr>
              <a:buSzPct val="166666"/>
              <a:buFont typeface="Arial"/>
              <a:buChar char="•"/>
            </a:pPr>
            <a:r>
              <a:rPr lang="en"/>
              <a:t>Last time, you decided how you were going to split up reading of the book.</a:t>
            </a:r>
          </a:p>
          <a:p>
            <a:endParaRPr lang="en"/>
          </a:p>
          <a:p>
            <a:pPr marL="457200" lvl="0" indent="-368300" rtl="0">
              <a:buClr>
                <a:srgbClr val="4D626C"/>
              </a:buClr>
              <a:buSzPct val="166666"/>
              <a:buFont typeface="Arial"/>
              <a:buChar char="•"/>
            </a:pPr>
            <a:r>
              <a:rPr lang="en"/>
              <a:t>Spend some time reviewing reading.</a:t>
            </a:r>
          </a:p>
          <a:p>
            <a:endParaRPr lang="en"/>
          </a:p>
          <a:p>
            <a:pPr marL="457200" lvl="0" indent="-368300" rtl="0">
              <a:buClr>
                <a:srgbClr val="4D626C"/>
              </a:buClr>
              <a:buSzPct val="166666"/>
              <a:buFont typeface="Arial"/>
              <a:buChar char="•"/>
            </a:pPr>
            <a:r>
              <a:rPr lang="en"/>
              <a:t>What are the BIG IDEAS so far?</a:t>
            </a:r>
          </a:p>
          <a:p>
            <a:endParaRPr lang="en"/>
          </a:p>
          <a:p>
            <a:pPr marL="457200" lvl="0" indent="-368300" rtl="0">
              <a:buClr>
                <a:srgbClr val="4D626C"/>
              </a:buClr>
              <a:buSzPct val="166666"/>
              <a:buFont typeface="Arial"/>
              <a:buChar char="•"/>
            </a:pPr>
            <a:r>
              <a:rPr lang="en"/>
              <a:t>How will you present the ideas in your book during our May meeting? </a:t>
            </a:r>
          </a:p>
          <a:p>
            <a:endParaRPr lang="en"/>
          </a:p>
        </p:txBody>
      </p:sp>
    </p:spTree>
  </p:cSld>
  <p:clrMapOvr>
    <a:masterClrMapping/>
  </p:clrMapOvr>
  <p:transition xmlns:p14="http://schemas.microsoft.com/office/powerpoint/2010/mai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Shape 98"/>
          <p:cNvSpPr txBox="1">
            <a:spLocks noGrp="1"/>
          </p:cNvSpPr>
          <p:nvPr>
            <p:ph type="title"/>
          </p:nvPr>
        </p:nvSpPr>
        <p:spPr>
          <a:xfrm>
            <a:off x="274319" y="205739"/>
            <a:ext cx="8595299" cy="617099"/>
          </a:xfrm>
          <a:prstGeom prst="rect">
            <a:avLst/>
          </a:prstGeom>
        </p:spPr>
        <p:txBody>
          <a:bodyPr lIns="75425" tIns="75425" rIns="75425" bIns="75425" anchor="t" anchorCtr="0">
            <a:noAutofit/>
          </a:bodyPr>
          <a:lstStyle/>
          <a:p>
            <a:pPr>
              <a:buNone/>
            </a:pPr>
            <a:r>
              <a:rPr lang="en"/>
              <a:t>Meeting locations- return here at 2:45 </a:t>
            </a:r>
          </a:p>
        </p:txBody>
      </p:sp>
      <p:sp>
        <p:nvSpPr>
          <p:cNvPr id="99" name="Shape 99"/>
          <p:cNvSpPr txBox="1">
            <a:spLocks noGrp="1"/>
          </p:cNvSpPr>
          <p:nvPr>
            <p:ph type="body" idx="1"/>
          </p:nvPr>
        </p:nvSpPr>
        <p:spPr>
          <a:xfrm>
            <a:off x="274325" y="933250"/>
            <a:ext cx="4148099" cy="4004400"/>
          </a:xfrm>
          <a:prstGeom prst="rect">
            <a:avLst/>
          </a:prstGeom>
        </p:spPr>
        <p:txBody>
          <a:bodyPr lIns="75425" tIns="75425" rIns="75425" bIns="75425" anchor="t" anchorCtr="0">
            <a:noAutofit/>
          </a:bodyPr>
          <a:lstStyle/>
          <a:p>
            <a:pPr lvl="0" rtl="0">
              <a:buNone/>
            </a:pPr>
            <a:r>
              <a:rPr lang="en" i="1"/>
              <a:t>All About Words</a:t>
            </a:r>
          </a:p>
          <a:p>
            <a:pPr lvl="0" rtl="0">
              <a:buNone/>
            </a:pPr>
            <a:r>
              <a:rPr lang="en">
                <a:solidFill>
                  <a:srgbClr val="FF0000"/>
                </a:solidFill>
              </a:rPr>
              <a:t>This room</a:t>
            </a:r>
          </a:p>
          <a:p>
            <a:endParaRPr lang="en">
              <a:solidFill>
                <a:srgbClr val="FF0000"/>
              </a:solidFill>
            </a:endParaRPr>
          </a:p>
          <a:p>
            <a:pPr lvl="0" rtl="0">
              <a:buNone/>
            </a:pPr>
            <a:r>
              <a:rPr lang="en" i="1"/>
              <a:t>Reading and Writing Genre</a:t>
            </a:r>
          </a:p>
          <a:p>
            <a:pPr lvl="0" rtl="0">
              <a:buNone/>
            </a:pPr>
            <a:r>
              <a:rPr lang="en">
                <a:solidFill>
                  <a:srgbClr val="FF0000"/>
                </a:solidFill>
              </a:rPr>
              <a:t>This room</a:t>
            </a:r>
          </a:p>
          <a:p>
            <a:endParaRPr lang="en">
              <a:solidFill>
                <a:srgbClr val="FF0000"/>
              </a:solidFill>
            </a:endParaRPr>
          </a:p>
          <a:p>
            <a:pPr lvl="0" rtl="0">
              <a:buNone/>
            </a:pPr>
            <a:r>
              <a:rPr lang="en" i="1"/>
              <a:t>Comprehension and Collaboration</a:t>
            </a:r>
          </a:p>
          <a:p>
            <a:pPr lvl="0" rtl="0">
              <a:buNone/>
            </a:pPr>
            <a:r>
              <a:rPr lang="en">
                <a:solidFill>
                  <a:srgbClr val="FF0000"/>
                </a:solidFill>
              </a:rPr>
              <a:t>Seminar 3 </a:t>
            </a:r>
          </a:p>
          <a:p>
            <a:endParaRPr lang="en">
              <a:solidFill>
                <a:srgbClr val="FF0000"/>
              </a:solidFill>
            </a:endParaRPr>
          </a:p>
          <a:p>
            <a:pPr lvl="0" rtl="0">
              <a:buNone/>
            </a:pPr>
            <a:r>
              <a:rPr lang="en" i="1"/>
              <a:t>Already Ready</a:t>
            </a:r>
          </a:p>
          <a:p>
            <a:pPr>
              <a:buNone/>
            </a:pPr>
            <a:r>
              <a:rPr lang="en">
                <a:solidFill>
                  <a:srgbClr val="FF0000"/>
                </a:solidFill>
              </a:rPr>
              <a:t>Seminar 3</a:t>
            </a:r>
          </a:p>
        </p:txBody>
      </p:sp>
      <p:sp>
        <p:nvSpPr>
          <p:cNvPr id="100" name="Shape 100"/>
          <p:cNvSpPr txBox="1">
            <a:spLocks noGrp="1"/>
          </p:cNvSpPr>
          <p:nvPr>
            <p:ph type="body" idx="2"/>
          </p:nvPr>
        </p:nvSpPr>
        <p:spPr>
          <a:xfrm>
            <a:off x="4602625" y="933250"/>
            <a:ext cx="4464899" cy="4004400"/>
          </a:xfrm>
          <a:prstGeom prst="rect">
            <a:avLst/>
          </a:prstGeom>
        </p:spPr>
        <p:txBody>
          <a:bodyPr lIns="75425" tIns="75425" rIns="75425" bIns="75425" anchor="t" anchorCtr="0">
            <a:noAutofit/>
          </a:bodyPr>
          <a:lstStyle/>
          <a:p>
            <a:pPr lvl="0" rtl="0">
              <a:buNone/>
            </a:pPr>
            <a:r>
              <a:rPr lang="en" i="1"/>
              <a:t>Apprenticeship in Literacy</a:t>
            </a:r>
          </a:p>
          <a:p>
            <a:pPr lvl="0" rtl="0">
              <a:buNone/>
            </a:pPr>
            <a:r>
              <a:rPr lang="en">
                <a:solidFill>
                  <a:srgbClr val="FF0000"/>
                </a:solidFill>
              </a:rPr>
              <a:t>Seminar 5</a:t>
            </a:r>
          </a:p>
          <a:p>
            <a:endParaRPr lang="en">
              <a:solidFill>
                <a:srgbClr val="FF0000"/>
              </a:solidFill>
            </a:endParaRPr>
          </a:p>
          <a:p>
            <a:pPr lvl="0" rtl="0">
              <a:buNone/>
            </a:pPr>
            <a:r>
              <a:rPr lang="en" i="1"/>
              <a:t>Talking, Drawing, Writing</a:t>
            </a:r>
          </a:p>
          <a:p>
            <a:pPr lvl="0" rtl="0">
              <a:buNone/>
            </a:pPr>
            <a:r>
              <a:rPr lang="en">
                <a:solidFill>
                  <a:srgbClr val="FF0000"/>
                </a:solidFill>
              </a:rPr>
              <a:t>Seminar 5</a:t>
            </a:r>
          </a:p>
          <a:p>
            <a:endParaRPr lang="en">
              <a:solidFill>
                <a:srgbClr val="FF0000"/>
              </a:solidFill>
            </a:endParaRPr>
          </a:p>
          <a:p>
            <a:pPr lvl="0" rtl="0">
              <a:buNone/>
            </a:pPr>
            <a:r>
              <a:rPr lang="en" i="1"/>
              <a:t>Nurturing Knowledge</a:t>
            </a:r>
          </a:p>
          <a:p>
            <a:pPr lvl="0" rtl="0">
              <a:buNone/>
            </a:pPr>
            <a:r>
              <a:rPr lang="en">
                <a:solidFill>
                  <a:srgbClr val="FF0000"/>
                </a:solidFill>
              </a:rPr>
              <a:t>Seminar 4</a:t>
            </a:r>
          </a:p>
          <a:p>
            <a:endParaRPr lang="en">
              <a:solidFill>
                <a:srgbClr val="FF0000"/>
              </a:solidFill>
            </a:endParaRPr>
          </a:p>
          <a:p>
            <a:pPr lvl="0" rtl="0">
              <a:buNone/>
            </a:pPr>
            <a:r>
              <a:rPr lang="en" i="1"/>
              <a:t>Powerful Conten</a:t>
            </a:r>
            <a:r>
              <a:rPr lang="en"/>
              <a:t>t</a:t>
            </a:r>
          </a:p>
          <a:p>
            <a:pPr>
              <a:buNone/>
            </a:pPr>
            <a:r>
              <a:rPr lang="en">
                <a:solidFill>
                  <a:srgbClr val="FF0000"/>
                </a:solidFill>
              </a:rPr>
              <a:t>Seminar 4</a:t>
            </a:r>
          </a:p>
        </p:txBody>
      </p:sp>
    </p:spTree>
  </p:cSld>
  <p:clrMapOvr>
    <a:masterClrMapping/>
  </p:clrMapOvr>
  <p:transition xmlns:p14="http://schemas.microsoft.com/office/powerpoint/2010/mai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274319" y="205739"/>
            <a:ext cx="8595299" cy="617099"/>
          </a:xfrm>
          <a:prstGeom prst="rect">
            <a:avLst/>
          </a:prstGeom>
        </p:spPr>
        <p:txBody>
          <a:bodyPr lIns="75425" tIns="75425" rIns="75425" bIns="75425" anchor="t" anchorCtr="0">
            <a:noAutofit/>
          </a:bodyPr>
          <a:lstStyle/>
          <a:p>
            <a:pPr>
              <a:buNone/>
            </a:pPr>
            <a:r>
              <a:rPr lang="en"/>
              <a:t>BIG IDEAS</a:t>
            </a:r>
          </a:p>
        </p:txBody>
      </p:sp>
      <p:sp>
        <p:nvSpPr>
          <p:cNvPr id="106" name="Shape 106"/>
          <p:cNvSpPr txBox="1">
            <a:spLocks noGrp="1"/>
          </p:cNvSpPr>
          <p:nvPr>
            <p:ph type="body" idx="1"/>
          </p:nvPr>
        </p:nvSpPr>
        <p:spPr>
          <a:xfrm>
            <a:off x="274319" y="1234440"/>
            <a:ext cx="8595299" cy="3703200"/>
          </a:xfrm>
          <a:prstGeom prst="rect">
            <a:avLst/>
          </a:prstGeom>
        </p:spPr>
        <p:txBody>
          <a:bodyPr lIns="75425" tIns="75425" rIns="75425" bIns="75425" anchor="t" anchorCtr="0">
            <a:noAutofit/>
          </a:bodyPr>
          <a:lstStyle/>
          <a:p>
            <a:pPr>
              <a:buNone/>
            </a:pPr>
            <a:r>
              <a:rPr lang="en" sz="3000"/>
              <a:t>Based on the additional information from Nell Duke, and the discussion of our Framework Books-  what additional BIG IDEAS would you add to our learning? </a:t>
            </a:r>
          </a:p>
        </p:txBody>
      </p:sp>
    </p:spTree>
  </p:cSld>
  <p:clrMapOvr>
    <a:masterClrMapping/>
  </p:clrMapOvr>
  <p:transition xmlns:p14="http://schemas.microsoft.com/office/powerpoint/2010/mai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Shape 111"/>
          <p:cNvSpPr txBox="1">
            <a:spLocks noGrp="1"/>
          </p:cNvSpPr>
          <p:nvPr>
            <p:ph type="title"/>
          </p:nvPr>
        </p:nvSpPr>
        <p:spPr>
          <a:xfrm>
            <a:off x="274319" y="205739"/>
            <a:ext cx="8595299" cy="617099"/>
          </a:xfrm>
          <a:prstGeom prst="rect">
            <a:avLst/>
          </a:prstGeom>
        </p:spPr>
        <p:txBody>
          <a:bodyPr lIns="75425" tIns="75425" rIns="75425" bIns="75425" anchor="t" anchorCtr="0">
            <a:noAutofit/>
          </a:bodyPr>
          <a:lstStyle/>
          <a:p>
            <a:pPr>
              <a:buNone/>
            </a:pPr>
            <a:r>
              <a:rPr lang="en"/>
              <a:t>Wrap Up</a:t>
            </a:r>
          </a:p>
        </p:txBody>
      </p:sp>
      <p:sp>
        <p:nvSpPr>
          <p:cNvPr id="112" name="Shape 112"/>
          <p:cNvSpPr txBox="1">
            <a:spLocks noGrp="1"/>
          </p:cNvSpPr>
          <p:nvPr>
            <p:ph type="body" idx="1"/>
          </p:nvPr>
        </p:nvSpPr>
        <p:spPr>
          <a:xfrm>
            <a:off x="274319" y="1234440"/>
            <a:ext cx="8595299" cy="3703200"/>
          </a:xfrm>
          <a:prstGeom prst="rect">
            <a:avLst/>
          </a:prstGeom>
        </p:spPr>
        <p:txBody>
          <a:bodyPr lIns="75425" tIns="75425" rIns="75425" bIns="75425" anchor="t" anchorCtr="0">
            <a:noAutofit/>
          </a:bodyPr>
          <a:lstStyle/>
          <a:p>
            <a:pPr lvl="0" rtl="0">
              <a:buNone/>
            </a:pPr>
            <a:r>
              <a:rPr lang="en" sz="3600"/>
              <a:t>SCHECHS</a:t>
            </a:r>
          </a:p>
          <a:p>
            <a:endParaRPr lang="en" sz="3600"/>
          </a:p>
          <a:p>
            <a:pPr>
              <a:buNone/>
            </a:pPr>
            <a:r>
              <a:rPr lang="en" sz="3600"/>
              <a:t>Feedback</a:t>
            </a:r>
          </a:p>
        </p:txBody>
      </p:sp>
    </p:spTree>
  </p:cSld>
  <p:clrMapOvr>
    <a:masterClrMapping/>
  </p:clrMapOvr>
  <p:transition xmlns:p14="http://schemas.microsoft.com/office/powerpoint/2010/mai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Shape 117"/>
          <p:cNvSpPr txBox="1">
            <a:spLocks noGrp="1"/>
          </p:cNvSpPr>
          <p:nvPr>
            <p:ph type="title"/>
          </p:nvPr>
        </p:nvSpPr>
        <p:spPr>
          <a:xfrm>
            <a:off x="274319" y="205739"/>
            <a:ext cx="8595299" cy="617099"/>
          </a:xfrm>
          <a:prstGeom prst="rect">
            <a:avLst/>
          </a:prstGeom>
        </p:spPr>
        <p:txBody>
          <a:bodyPr lIns="75425" tIns="75425" rIns="75425" bIns="75425" anchor="t" anchorCtr="0">
            <a:noAutofit/>
          </a:bodyPr>
          <a:lstStyle/>
          <a:p>
            <a:pPr>
              <a:buNone/>
            </a:pPr>
            <a:r>
              <a:rPr lang="en"/>
              <a:t>Next Time</a:t>
            </a:r>
          </a:p>
        </p:txBody>
      </p:sp>
      <p:sp>
        <p:nvSpPr>
          <p:cNvPr id="118" name="Shape 118"/>
          <p:cNvSpPr txBox="1">
            <a:spLocks noGrp="1"/>
          </p:cNvSpPr>
          <p:nvPr>
            <p:ph type="body" idx="1"/>
          </p:nvPr>
        </p:nvSpPr>
        <p:spPr>
          <a:xfrm>
            <a:off x="274319" y="1234440"/>
            <a:ext cx="8595299" cy="3703200"/>
          </a:xfrm>
          <a:prstGeom prst="rect">
            <a:avLst/>
          </a:prstGeom>
        </p:spPr>
        <p:txBody>
          <a:bodyPr lIns="75425" tIns="75425" rIns="75425" bIns="75425" anchor="t" anchorCtr="0">
            <a:noAutofit/>
          </a:bodyPr>
          <a:lstStyle/>
          <a:p>
            <a:pPr marL="457200" lvl="0" indent="-368300" rtl="0">
              <a:buClr>
                <a:srgbClr val="4D626C"/>
              </a:buClr>
              <a:buSzPct val="166666"/>
              <a:buFont typeface="Arial"/>
              <a:buChar char="•"/>
            </a:pPr>
            <a:r>
              <a:rPr lang="en"/>
              <a:t>February 12 with Gina Cervetti- Literacy in Science. </a:t>
            </a:r>
          </a:p>
          <a:p>
            <a:pPr lvl="0" rtl="0">
              <a:buNone/>
            </a:pPr>
            <a:r>
              <a:rPr lang="en"/>
              <a:t>*WHOLE DAY</a:t>
            </a:r>
          </a:p>
          <a:p>
            <a:endParaRPr lang="en"/>
          </a:p>
          <a:p>
            <a:pPr marL="457200" lvl="0" indent="-368300" rtl="0">
              <a:buClr>
                <a:srgbClr val="4D626C"/>
              </a:buClr>
              <a:buSzPct val="166666"/>
              <a:buFont typeface="Arial"/>
              <a:buChar char="•"/>
            </a:pPr>
            <a:r>
              <a:rPr lang="en"/>
              <a:t>Research book</a:t>
            </a:r>
          </a:p>
          <a:p>
            <a:endParaRPr lang="en"/>
          </a:p>
          <a:p>
            <a:pPr marL="457200" lvl="0" indent="-368300" rtl="0">
              <a:buClr>
                <a:srgbClr val="4D626C"/>
              </a:buClr>
              <a:buSzPct val="166666"/>
              <a:buFont typeface="Arial"/>
              <a:buChar char="•"/>
            </a:pPr>
            <a:r>
              <a:rPr lang="en"/>
              <a:t>Framework book</a:t>
            </a:r>
          </a:p>
          <a:p>
            <a:endParaRPr lang="en"/>
          </a:p>
          <a:p>
            <a:endParaRPr lang="en"/>
          </a:p>
        </p:txBody>
      </p:sp>
    </p:spTree>
  </p:cSld>
  <p:clrMapOvr>
    <a:masterClrMapping/>
  </p:clrMapOvr>
  <p:transition xmlns:p14="http://schemas.microsoft.com/office/powerpoint/2010/mai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274319" y="205739"/>
            <a:ext cx="8595299" cy="617099"/>
          </a:xfrm>
          <a:prstGeom prst="rect">
            <a:avLst/>
          </a:prstGeom>
        </p:spPr>
        <p:txBody>
          <a:bodyPr lIns="75425" tIns="75425" rIns="75425" bIns="75425" anchor="t" anchorCtr="0">
            <a:noAutofit/>
          </a:bodyPr>
          <a:lstStyle/>
          <a:p>
            <a:pPr>
              <a:buNone/>
            </a:pPr>
            <a:r>
              <a:rPr lang="en"/>
              <a:t>It’s 2014!</a:t>
            </a:r>
          </a:p>
        </p:txBody>
      </p:sp>
      <p:sp>
        <p:nvSpPr>
          <p:cNvPr id="27" name="Shape 27"/>
          <p:cNvSpPr txBox="1">
            <a:spLocks noGrp="1"/>
          </p:cNvSpPr>
          <p:nvPr>
            <p:ph type="body" idx="1"/>
          </p:nvPr>
        </p:nvSpPr>
        <p:spPr>
          <a:xfrm>
            <a:off x="274319" y="1234440"/>
            <a:ext cx="8595299" cy="3703200"/>
          </a:xfrm>
          <a:prstGeom prst="rect">
            <a:avLst/>
          </a:prstGeom>
        </p:spPr>
        <p:txBody>
          <a:bodyPr lIns="75425" tIns="75425" rIns="75425" bIns="75425" anchor="t" anchorCtr="0">
            <a:noAutofit/>
          </a:bodyPr>
          <a:lstStyle/>
          <a:p>
            <a:endParaRPr/>
          </a:p>
        </p:txBody>
      </p:sp>
      <p:pic>
        <p:nvPicPr>
          <p:cNvPr id="28" name="Shape 28"/>
          <p:cNvPicPr preferRelativeResize="0"/>
          <p:nvPr/>
        </p:nvPicPr>
        <p:blipFill>
          <a:blip r:embed="rId3"/>
          <a:stretch>
            <a:fillRect/>
          </a:stretch>
        </p:blipFill>
        <p:spPr>
          <a:xfrm>
            <a:off x="318150" y="1018100"/>
            <a:ext cx="8595298" cy="3870873"/>
          </a:xfrm>
          <a:prstGeom prst="rect">
            <a:avLst/>
          </a:prstGeom>
          <a:noFill/>
          <a:ln>
            <a:noFill/>
          </a:ln>
        </p:spPr>
      </p:pic>
    </p:spTree>
  </p:cSld>
  <p:clrMapOvr>
    <a:masterClrMapping/>
  </p:clrMapOvr>
  <p:transition xmlns:p14="http://schemas.microsoft.com/office/powerpoint/2010/mai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274319" y="205739"/>
            <a:ext cx="8595299" cy="617099"/>
          </a:xfrm>
          <a:prstGeom prst="rect">
            <a:avLst/>
          </a:prstGeom>
        </p:spPr>
        <p:txBody>
          <a:bodyPr lIns="75425" tIns="75425" rIns="75425" bIns="75425" anchor="t" anchorCtr="0">
            <a:noAutofit/>
          </a:bodyPr>
          <a:lstStyle/>
          <a:p>
            <a:pPr>
              <a:buNone/>
            </a:pPr>
            <a:r>
              <a:rPr lang="en"/>
              <a:t>Clarifications	</a:t>
            </a:r>
          </a:p>
        </p:txBody>
      </p:sp>
      <p:sp>
        <p:nvSpPr>
          <p:cNvPr id="34" name="Shape 34"/>
          <p:cNvSpPr txBox="1">
            <a:spLocks noGrp="1"/>
          </p:cNvSpPr>
          <p:nvPr>
            <p:ph type="body" idx="1"/>
          </p:nvPr>
        </p:nvSpPr>
        <p:spPr>
          <a:xfrm>
            <a:off x="274319" y="1234440"/>
            <a:ext cx="8595299" cy="3703200"/>
          </a:xfrm>
          <a:prstGeom prst="rect">
            <a:avLst/>
          </a:prstGeom>
        </p:spPr>
        <p:txBody>
          <a:bodyPr lIns="75425" tIns="75425" rIns="75425" bIns="75425" anchor="t" anchorCtr="0">
            <a:noAutofit/>
          </a:bodyPr>
          <a:lstStyle/>
          <a:p>
            <a:pPr marL="457200" lvl="0" indent="-419100" rtl="0">
              <a:lnSpc>
                <a:spcPct val="200000"/>
              </a:lnSpc>
              <a:buClr>
                <a:srgbClr val="4D626C"/>
              </a:buClr>
              <a:buSzPct val="166666"/>
              <a:buFont typeface="Arial"/>
              <a:buChar char="•"/>
            </a:pPr>
            <a:r>
              <a:rPr lang="en" sz="3000"/>
              <a:t>Framework book</a:t>
            </a:r>
          </a:p>
          <a:p>
            <a:pPr marL="457200" lvl="0" indent="-419100" rtl="0">
              <a:lnSpc>
                <a:spcPct val="100000"/>
              </a:lnSpc>
              <a:buClr>
                <a:srgbClr val="4D626C"/>
              </a:buClr>
              <a:buSzPct val="166666"/>
              <a:buFont typeface="Arial"/>
              <a:buChar char="•"/>
            </a:pPr>
            <a:r>
              <a:rPr lang="en" sz="3000"/>
              <a:t>February 12-  Survey results show you want a whole day (20 yes, 6 no).</a:t>
            </a:r>
          </a:p>
          <a:p>
            <a:endParaRPr lang="en" sz="3000"/>
          </a:p>
          <a:p>
            <a:pPr marL="457200" lvl="0" indent="-419100" rtl="0">
              <a:lnSpc>
                <a:spcPct val="200000"/>
              </a:lnSpc>
              <a:buClr>
                <a:srgbClr val="4D626C"/>
              </a:buClr>
              <a:buSzPct val="166666"/>
              <a:buFont typeface="Arial"/>
              <a:buChar char="•"/>
            </a:pPr>
            <a:r>
              <a:rPr lang="en" sz="3000"/>
              <a:t>SCHECHS</a:t>
            </a:r>
          </a:p>
          <a:p>
            <a:endParaRPr lang="en" sz="3000"/>
          </a:p>
        </p:txBody>
      </p:sp>
    </p:spTree>
  </p:cSld>
  <p:clrMapOvr>
    <a:masterClrMapping/>
  </p:clrMapOvr>
  <p:transition xmlns:p14="http://schemas.microsoft.com/office/powerpoint/2010/mai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274319" y="205739"/>
            <a:ext cx="8595299" cy="617099"/>
          </a:xfrm>
          <a:prstGeom prst="rect">
            <a:avLst/>
          </a:prstGeom>
        </p:spPr>
        <p:txBody>
          <a:bodyPr lIns="75425" tIns="75425" rIns="75425" bIns="75425" anchor="t" anchorCtr="0">
            <a:noAutofit/>
          </a:bodyPr>
          <a:lstStyle/>
          <a:p>
            <a:pPr>
              <a:buNone/>
            </a:pPr>
            <a:r>
              <a:rPr lang="en"/>
              <a:t>Agenda</a:t>
            </a:r>
          </a:p>
        </p:txBody>
      </p:sp>
      <p:sp>
        <p:nvSpPr>
          <p:cNvPr id="40" name="Shape 40"/>
          <p:cNvSpPr txBox="1">
            <a:spLocks noGrp="1"/>
          </p:cNvSpPr>
          <p:nvPr>
            <p:ph type="body" idx="1"/>
          </p:nvPr>
        </p:nvSpPr>
        <p:spPr>
          <a:xfrm>
            <a:off x="274325" y="912050"/>
            <a:ext cx="4023299" cy="3929999"/>
          </a:xfrm>
          <a:prstGeom prst="rect">
            <a:avLst/>
          </a:prstGeom>
        </p:spPr>
        <p:txBody>
          <a:bodyPr lIns="75425" tIns="75425" rIns="75425" bIns="75425" anchor="t" anchorCtr="0">
            <a:noAutofit/>
          </a:bodyPr>
          <a:lstStyle/>
          <a:p>
            <a:pPr lvl="0" rtl="0">
              <a:buNone/>
            </a:pPr>
            <a:r>
              <a:rPr lang="en" b="1" u="sng"/>
              <a:t>Morning</a:t>
            </a:r>
          </a:p>
          <a:p>
            <a:endParaRPr lang="en" b="1" u="sng"/>
          </a:p>
          <a:p>
            <a:pPr marL="457200" lvl="0" indent="-368300" rtl="0">
              <a:buClr>
                <a:srgbClr val="4D626C"/>
              </a:buClr>
              <a:buSzPct val="166666"/>
              <a:buFont typeface="Arial"/>
              <a:buChar char="•"/>
            </a:pPr>
            <a:r>
              <a:rPr lang="en"/>
              <a:t>Norms</a:t>
            </a:r>
          </a:p>
          <a:p>
            <a:endParaRPr lang="en"/>
          </a:p>
          <a:p>
            <a:pPr marL="457200" lvl="0" indent="-368300" rtl="0">
              <a:buClr>
                <a:srgbClr val="4D626C"/>
              </a:buClr>
              <a:buSzPct val="166666"/>
              <a:buFont typeface="Arial"/>
              <a:buChar char="•"/>
            </a:pPr>
            <a:r>
              <a:rPr lang="en"/>
              <a:t>Big Ideas</a:t>
            </a:r>
          </a:p>
          <a:p>
            <a:endParaRPr lang="en"/>
          </a:p>
          <a:p>
            <a:pPr marL="457200" lvl="0" indent="-368300" rtl="0">
              <a:buClr>
                <a:srgbClr val="4D626C"/>
              </a:buClr>
              <a:buSzPct val="166666"/>
              <a:buFont typeface="Arial"/>
              <a:buChar char="•"/>
            </a:pPr>
            <a:r>
              <a:rPr lang="en"/>
              <a:t>Nell Duke </a:t>
            </a:r>
          </a:p>
          <a:p>
            <a:endParaRPr lang="en"/>
          </a:p>
          <a:p>
            <a:pPr marL="457200" lvl="0" indent="-368300" rtl="0">
              <a:buClr>
                <a:srgbClr val="4D626C"/>
              </a:buClr>
              <a:buSzPct val="166666"/>
              <a:buFont typeface="Arial"/>
              <a:buChar char="•"/>
            </a:pPr>
            <a:r>
              <a:rPr lang="en"/>
              <a:t>De-brief</a:t>
            </a:r>
          </a:p>
          <a:p>
            <a:endParaRPr lang="en"/>
          </a:p>
          <a:p>
            <a:pPr marL="457200" lvl="0" indent="-368300" rtl="0">
              <a:buClr>
                <a:srgbClr val="4D626C"/>
              </a:buClr>
              <a:buSzPct val="166666"/>
              <a:buFont typeface="Arial"/>
              <a:buChar char="•"/>
            </a:pPr>
            <a:r>
              <a:rPr lang="en"/>
              <a:t>Lunch</a:t>
            </a:r>
          </a:p>
          <a:p>
            <a:endParaRPr lang="en"/>
          </a:p>
        </p:txBody>
      </p:sp>
      <p:sp>
        <p:nvSpPr>
          <p:cNvPr id="41" name="Shape 41"/>
          <p:cNvSpPr txBox="1">
            <a:spLocks noGrp="1"/>
          </p:cNvSpPr>
          <p:nvPr>
            <p:ph type="body" idx="2"/>
          </p:nvPr>
        </p:nvSpPr>
        <p:spPr>
          <a:xfrm>
            <a:off x="4846325" y="912050"/>
            <a:ext cx="4023299" cy="4025699"/>
          </a:xfrm>
          <a:prstGeom prst="rect">
            <a:avLst/>
          </a:prstGeom>
        </p:spPr>
        <p:txBody>
          <a:bodyPr lIns="75425" tIns="75425" rIns="75425" bIns="75425" anchor="t" anchorCtr="0">
            <a:noAutofit/>
          </a:bodyPr>
          <a:lstStyle/>
          <a:p>
            <a:pPr lvl="0" rtl="0">
              <a:buNone/>
            </a:pPr>
            <a:r>
              <a:rPr lang="en" b="1" u="sng"/>
              <a:t>Afternoon</a:t>
            </a:r>
          </a:p>
          <a:p>
            <a:endParaRPr lang="en" b="1" u="sng"/>
          </a:p>
          <a:p>
            <a:pPr marL="457200" lvl="0" indent="-368300" rtl="0">
              <a:buClr>
                <a:srgbClr val="4D626C"/>
              </a:buClr>
              <a:buSzPct val="166666"/>
              <a:buFont typeface="Arial"/>
              <a:buChar char="•"/>
            </a:pPr>
            <a:r>
              <a:rPr lang="en"/>
              <a:t>Research book groups</a:t>
            </a:r>
          </a:p>
          <a:p>
            <a:endParaRPr lang="en"/>
          </a:p>
          <a:p>
            <a:pPr marL="457200" lvl="0" indent="-368300" rtl="0">
              <a:buClr>
                <a:srgbClr val="4D626C"/>
              </a:buClr>
              <a:buSzPct val="166666"/>
              <a:buFont typeface="Arial"/>
              <a:buChar char="•"/>
            </a:pPr>
            <a:r>
              <a:rPr lang="en"/>
              <a:t>Framework Book Groups</a:t>
            </a:r>
          </a:p>
          <a:p>
            <a:endParaRPr lang="en"/>
          </a:p>
          <a:p>
            <a:pPr marL="457200" lvl="0" indent="-368300" rtl="0">
              <a:buClr>
                <a:srgbClr val="4D626C"/>
              </a:buClr>
              <a:buSzPct val="166666"/>
              <a:buFont typeface="Arial"/>
              <a:buChar char="•"/>
            </a:pPr>
            <a:r>
              <a:rPr lang="en"/>
              <a:t>Big Ideas</a:t>
            </a:r>
          </a:p>
          <a:p>
            <a:endParaRPr lang="en"/>
          </a:p>
          <a:p>
            <a:pPr marL="457200" lvl="0" indent="-368300" rtl="0">
              <a:buClr>
                <a:srgbClr val="4D626C"/>
              </a:buClr>
              <a:buSzPct val="166666"/>
              <a:buFont typeface="Arial"/>
              <a:buChar char="•"/>
            </a:pPr>
            <a:r>
              <a:rPr lang="en"/>
              <a:t>Charting our work</a:t>
            </a:r>
          </a:p>
          <a:p>
            <a:endParaRPr lang="en"/>
          </a:p>
          <a:p>
            <a:pPr marL="457200" lvl="0" indent="-368300" rtl="0">
              <a:buClr>
                <a:srgbClr val="4D626C"/>
              </a:buClr>
              <a:buSzPct val="166666"/>
              <a:buFont typeface="Arial"/>
              <a:buChar char="•"/>
            </a:pPr>
            <a:r>
              <a:rPr lang="en"/>
              <a:t>Wrap Up</a:t>
            </a:r>
          </a:p>
          <a:p>
            <a:endParaRPr lang="en"/>
          </a:p>
        </p:txBody>
      </p:sp>
    </p:spTree>
  </p:cSld>
  <p:clrMapOvr>
    <a:masterClrMapping/>
  </p:clrMapOvr>
  <p:transition xmlns:p14="http://schemas.microsoft.com/office/powerpoint/2010/mai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274319" y="205739"/>
            <a:ext cx="8595299" cy="617099"/>
          </a:xfrm>
          <a:prstGeom prst="rect">
            <a:avLst/>
          </a:prstGeom>
        </p:spPr>
        <p:txBody>
          <a:bodyPr lIns="75425" tIns="75425" rIns="75425" bIns="75425" anchor="t" anchorCtr="0">
            <a:noAutofit/>
          </a:bodyPr>
          <a:lstStyle/>
          <a:p>
            <a:pPr>
              <a:buNone/>
            </a:pPr>
            <a:r>
              <a:rPr lang="en"/>
              <a:t>Norms</a:t>
            </a:r>
          </a:p>
        </p:txBody>
      </p:sp>
      <p:sp>
        <p:nvSpPr>
          <p:cNvPr id="47" name="Shape 47"/>
          <p:cNvSpPr txBox="1">
            <a:spLocks noGrp="1"/>
          </p:cNvSpPr>
          <p:nvPr>
            <p:ph type="body" idx="1"/>
          </p:nvPr>
        </p:nvSpPr>
        <p:spPr>
          <a:xfrm>
            <a:off x="274325" y="752976"/>
            <a:ext cx="8595299" cy="4184699"/>
          </a:xfrm>
          <a:prstGeom prst="rect">
            <a:avLst/>
          </a:prstGeom>
        </p:spPr>
        <p:txBody>
          <a:bodyPr lIns="75425" tIns="75425" rIns="75425" bIns="75425" anchor="t" anchorCtr="0">
            <a:noAutofit/>
          </a:bodyPr>
          <a:lstStyle/>
          <a:p>
            <a:pPr lvl="0" rtl="0">
              <a:lnSpc>
                <a:spcPct val="115000"/>
              </a:lnSpc>
              <a:buClr>
                <a:schemeClr val="dk2"/>
              </a:buClr>
              <a:buSzPct val="61111"/>
              <a:buFont typeface="Arial"/>
              <a:buNone/>
            </a:pPr>
            <a:r>
              <a:rPr lang="en" sz="1800" b="1">
                <a:solidFill>
                  <a:schemeClr val="dk2"/>
                </a:solidFill>
                <a:latin typeface="Arial"/>
                <a:ea typeface="Arial"/>
                <a:cs typeface="Arial"/>
                <a:sym typeface="Arial"/>
              </a:rPr>
              <a:t>1.</a:t>
            </a:r>
            <a:r>
              <a:rPr lang="en" sz="1800">
                <a:solidFill>
                  <a:schemeClr val="dk2"/>
                </a:solidFill>
                <a:latin typeface="Times New Roman"/>
                <a:ea typeface="Times New Roman"/>
                <a:cs typeface="Times New Roman"/>
                <a:sym typeface="Times New Roman"/>
              </a:rPr>
              <a:t> </a:t>
            </a:r>
            <a:r>
              <a:rPr lang="en" sz="1800" b="1" u="sng">
                <a:solidFill>
                  <a:schemeClr val="dk2"/>
                </a:solidFill>
                <a:latin typeface="Arial"/>
                <a:ea typeface="Arial"/>
                <a:cs typeface="Arial"/>
                <a:sym typeface="Arial"/>
              </a:rPr>
              <a:t>  Stay fully engaged with discussion or activity</a:t>
            </a:r>
            <a:r>
              <a:rPr lang="en" sz="1800">
                <a:solidFill>
                  <a:schemeClr val="dk2"/>
                </a:solidFill>
                <a:latin typeface="Arial"/>
                <a:ea typeface="Arial"/>
                <a:cs typeface="Arial"/>
                <a:sym typeface="Arial"/>
              </a:rPr>
              <a:t>.</a:t>
            </a:r>
          </a:p>
          <a:p>
            <a:pPr lvl="0" rtl="0">
              <a:lnSpc>
                <a:spcPct val="115000"/>
              </a:lnSpc>
              <a:buClr>
                <a:schemeClr val="dk2"/>
              </a:buClr>
              <a:buSzPct val="61111"/>
              <a:buFont typeface="Arial"/>
              <a:buNone/>
            </a:pPr>
            <a:r>
              <a:rPr lang="en" sz="1800">
                <a:solidFill>
                  <a:schemeClr val="dk2"/>
                </a:solidFill>
                <a:latin typeface="Arial"/>
                <a:ea typeface="Arial"/>
                <a:cs typeface="Arial"/>
                <a:sym typeface="Arial"/>
              </a:rPr>
              <a:t>Hold off side bars and use of technology to scheduled breaks.  Group will use parking lot for burning questions.</a:t>
            </a:r>
          </a:p>
          <a:p>
            <a:endParaRPr lang="en" sz="1800">
              <a:solidFill>
                <a:schemeClr val="dk2"/>
              </a:solidFill>
              <a:latin typeface="Arial"/>
              <a:ea typeface="Arial"/>
              <a:cs typeface="Arial"/>
              <a:sym typeface="Arial"/>
            </a:endParaRPr>
          </a:p>
          <a:p>
            <a:pPr lvl="0" rtl="0">
              <a:lnSpc>
                <a:spcPct val="115000"/>
              </a:lnSpc>
              <a:buClr>
                <a:schemeClr val="dk2"/>
              </a:buClr>
              <a:buSzPct val="61111"/>
              <a:buFont typeface="Arial"/>
              <a:buNone/>
            </a:pPr>
            <a:r>
              <a:rPr lang="en" sz="1800" b="1">
                <a:solidFill>
                  <a:schemeClr val="dk2"/>
                </a:solidFill>
                <a:latin typeface="Arial"/>
                <a:ea typeface="Arial"/>
                <a:cs typeface="Arial"/>
                <a:sym typeface="Arial"/>
              </a:rPr>
              <a:t>2.</a:t>
            </a:r>
            <a:r>
              <a:rPr lang="en" sz="1800">
                <a:solidFill>
                  <a:schemeClr val="dk2"/>
                </a:solidFill>
                <a:latin typeface="Times New Roman"/>
                <a:ea typeface="Times New Roman"/>
                <a:cs typeface="Times New Roman"/>
                <a:sym typeface="Times New Roman"/>
              </a:rPr>
              <a:t> </a:t>
            </a:r>
            <a:r>
              <a:rPr lang="en" sz="1800" b="1" u="sng">
                <a:solidFill>
                  <a:schemeClr val="dk2"/>
                </a:solidFill>
                <a:latin typeface="Arial"/>
                <a:ea typeface="Arial"/>
                <a:cs typeface="Arial"/>
                <a:sym typeface="Arial"/>
              </a:rPr>
              <a:t>  Will follow a planned agenda</a:t>
            </a:r>
            <a:r>
              <a:rPr lang="en" sz="1800">
                <a:solidFill>
                  <a:schemeClr val="dk2"/>
                </a:solidFill>
                <a:latin typeface="Arial"/>
                <a:ea typeface="Arial"/>
                <a:cs typeface="Arial"/>
                <a:sym typeface="Arial"/>
              </a:rPr>
              <a:t> with flexibility to accommodate speakers’ questions, and process time.</a:t>
            </a:r>
          </a:p>
          <a:p>
            <a:endParaRPr lang="en" sz="1800">
              <a:solidFill>
                <a:schemeClr val="dk2"/>
              </a:solidFill>
              <a:latin typeface="Arial"/>
              <a:ea typeface="Arial"/>
              <a:cs typeface="Arial"/>
              <a:sym typeface="Arial"/>
            </a:endParaRPr>
          </a:p>
          <a:p>
            <a:pPr lvl="0" rtl="0">
              <a:lnSpc>
                <a:spcPct val="115000"/>
              </a:lnSpc>
              <a:buClr>
                <a:schemeClr val="dk2"/>
              </a:buClr>
              <a:buSzPct val="61111"/>
              <a:buFont typeface="Arial"/>
              <a:buNone/>
            </a:pPr>
            <a:r>
              <a:rPr lang="en" sz="1800" b="1">
                <a:solidFill>
                  <a:schemeClr val="dk2"/>
                </a:solidFill>
                <a:latin typeface="Arial"/>
                <a:ea typeface="Arial"/>
                <a:cs typeface="Arial"/>
                <a:sym typeface="Arial"/>
              </a:rPr>
              <a:t>3.</a:t>
            </a:r>
            <a:r>
              <a:rPr lang="en" sz="1800">
                <a:solidFill>
                  <a:schemeClr val="dk2"/>
                </a:solidFill>
                <a:latin typeface="Times New Roman"/>
                <a:ea typeface="Times New Roman"/>
                <a:cs typeface="Times New Roman"/>
                <a:sym typeface="Times New Roman"/>
              </a:rPr>
              <a:t> </a:t>
            </a:r>
            <a:r>
              <a:rPr lang="en" sz="1800" b="1" u="sng">
                <a:solidFill>
                  <a:schemeClr val="dk2"/>
                </a:solidFill>
                <a:latin typeface="Arial"/>
                <a:ea typeface="Arial"/>
                <a:cs typeface="Arial"/>
                <a:sym typeface="Arial"/>
              </a:rPr>
              <a:t>  Respect</a:t>
            </a:r>
            <a:r>
              <a:rPr lang="en" sz="1800">
                <a:solidFill>
                  <a:schemeClr val="dk2"/>
                </a:solidFill>
                <a:latin typeface="Arial"/>
                <a:ea typeface="Arial"/>
                <a:cs typeface="Arial"/>
                <a:sym typeface="Arial"/>
              </a:rPr>
              <a:t> other opinions and ideas.  Monitor airtime so everyone will have a voice.  Push yourself and your thinking.</a:t>
            </a:r>
          </a:p>
          <a:p>
            <a:endParaRPr lang="en" sz="1800">
              <a:solidFill>
                <a:schemeClr val="dk2"/>
              </a:solidFill>
              <a:latin typeface="Arial"/>
              <a:ea typeface="Arial"/>
              <a:cs typeface="Arial"/>
              <a:sym typeface="Arial"/>
            </a:endParaRPr>
          </a:p>
          <a:p>
            <a:pPr lvl="0">
              <a:lnSpc>
                <a:spcPct val="115000"/>
              </a:lnSpc>
              <a:buClr>
                <a:schemeClr val="dk2"/>
              </a:buClr>
              <a:buSzPct val="61111"/>
              <a:buFont typeface="Arial"/>
              <a:buNone/>
            </a:pPr>
            <a:r>
              <a:rPr lang="en" sz="1800" b="1">
                <a:solidFill>
                  <a:schemeClr val="dk2"/>
                </a:solidFill>
                <a:latin typeface="Arial"/>
                <a:ea typeface="Arial"/>
                <a:cs typeface="Arial"/>
                <a:sym typeface="Arial"/>
              </a:rPr>
              <a:t>4.</a:t>
            </a:r>
            <a:r>
              <a:rPr lang="en" sz="1800">
                <a:solidFill>
                  <a:schemeClr val="dk2"/>
                </a:solidFill>
                <a:latin typeface="Times New Roman"/>
                <a:ea typeface="Times New Roman"/>
                <a:cs typeface="Times New Roman"/>
                <a:sym typeface="Times New Roman"/>
              </a:rPr>
              <a:t> </a:t>
            </a:r>
            <a:r>
              <a:rPr lang="en" sz="1800" b="1" u="sng">
                <a:solidFill>
                  <a:schemeClr val="dk2"/>
                </a:solidFill>
                <a:latin typeface="Arial"/>
                <a:ea typeface="Arial"/>
                <a:cs typeface="Arial"/>
                <a:sym typeface="Arial"/>
              </a:rPr>
              <a:t>  Come Prepared</a:t>
            </a:r>
            <a:r>
              <a:rPr lang="en" sz="1800">
                <a:solidFill>
                  <a:schemeClr val="dk2"/>
                </a:solidFill>
                <a:latin typeface="Arial"/>
                <a:ea typeface="Arial"/>
                <a:cs typeface="Arial"/>
                <a:sym typeface="Arial"/>
              </a:rPr>
              <a:t>.  Materials read.  Take care of personal needs when necessary.</a:t>
            </a:r>
          </a:p>
        </p:txBody>
      </p:sp>
    </p:spTree>
  </p:cSld>
  <p:clrMapOvr>
    <a:masterClrMapping/>
  </p:clrMapOvr>
  <p:transition xmlns:p14="http://schemas.microsoft.com/office/powerpoint/2010/mai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1"/>
        <p:cNvGrpSpPr/>
        <p:nvPr/>
      </p:nvGrpSpPr>
      <p:grpSpPr>
        <a:xfrm>
          <a:off x="0" y="0"/>
          <a:ext cx="0" cy="0"/>
          <a:chOff x="0" y="0"/>
          <a:chExt cx="0" cy="0"/>
        </a:xfrm>
      </p:grpSpPr>
      <p:sp>
        <p:nvSpPr>
          <p:cNvPr id="52" name="Shape 52"/>
          <p:cNvSpPr txBox="1">
            <a:spLocks noGrp="1"/>
          </p:cNvSpPr>
          <p:nvPr>
            <p:ph type="title"/>
          </p:nvPr>
        </p:nvSpPr>
        <p:spPr>
          <a:xfrm>
            <a:off x="274325" y="205753"/>
            <a:ext cx="8595299" cy="854700"/>
          </a:xfrm>
          <a:prstGeom prst="rect">
            <a:avLst/>
          </a:prstGeom>
        </p:spPr>
        <p:txBody>
          <a:bodyPr lIns="75425" tIns="75425" rIns="75425" bIns="75425" anchor="t" anchorCtr="0">
            <a:noAutofit/>
          </a:bodyPr>
          <a:lstStyle/>
          <a:p>
            <a:pPr>
              <a:buNone/>
            </a:pPr>
            <a:r>
              <a:rPr lang="en"/>
              <a:t>Big Ideas	</a:t>
            </a:r>
          </a:p>
        </p:txBody>
      </p:sp>
      <p:sp>
        <p:nvSpPr>
          <p:cNvPr id="53" name="Shape 53"/>
          <p:cNvSpPr txBox="1">
            <a:spLocks noGrp="1"/>
          </p:cNvSpPr>
          <p:nvPr>
            <p:ph type="body" idx="1"/>
          </p:nvPr>
        </p:nvSpPr>
        <p:spPr>
          <a:xfrm>
            <a:off x="274325" y="986275"/>
            <a:ext cx="8595299" cy="3951300"/>
          </a:xfrm>
          <a:prstGeom prst="rect">
            <a:avLst/>
          </a:prstGeom>
        </p:spPr>
        <p:txBody>
          <a:bodyPr lIns="75425" tIns="75425" rIns="75425" bIns="75425" anchor="t" anchorCtr="0">
            <a:noAutofit/>
          </a:bodyPr>
          <a:lstStyle/>
          <a:p>
            <a:pPr marL="457200" lvl="0" indent="-381000" rtl="0">
              <a:lnSpc>
                <a:spcPct val="150000"/>
              </a:lnSpc>
              <a:buClr>
                <a:srgbClr val="4D626C"/>
              </a:buClr>
              <a:buSzPct val="166666"/>
              <a:buFont typeface="Arial"/>
              <a:buChar char="•"/>
            </a:pPr>
            <a:r>
              <a:rPr lang="en" sz="2400"/>
              <a:t>Take out your Clock Buddies from our November meeting.  </a:t>
            </a:r>
          </a:p>
          <a:p>
            <a:pPr marL="457200" lvl="0" indent="-381000" rtl="0">
              <a:lnSpc>
                <a:spcPct val="150000"/>
              </a:lnSpc>
              <a:buClr>
                <a:srgbClr val="4D626C"/>
              </a:buClr>
              <a:buSzPct val="166666"/>
              <a:buFont typeface="Arial"/>
              <a:buChar char="•"/>
            </a:pPr>
            <a:r>
              <a:rPr lang="en" sz="2400"/>
              <a:t>Make eye contact with your 6:00 partner.</a:t>
            </a:r>
          </a:p>
          <a:p>
            <a:pPr marL="457200" lvl="0" indent="-381000" rtl="0">
              <a:lnSpc>
                <a:spcPct val="100000"/>
              </a:lnSpc>
              <a:buClr>
                <a:srgbClr val="4D626C"/>
              </a:buClr>
              <a:buSzPct val="166666"/>
              <a:buFont typeface="Arial"/>
              <a:buChar char="•"/>
            </a:pPr>
            <a:r>
              <a:rPr lang="en" sz="2400"/>
              <a:t>When you meet, write down the 3-5 BIG IDEAS you see coming from our learning so far.  Think about your reading and our speakers.  </a:t>
            </a:r>
          </a:p>
          <a:p>
            <a:endParaRPr lang="en" sz="2400"/>
          </a:p>
          <a:p>
            <a:pPr marL="457200" lvl="0" indent="-381000">
              <a:lnSpc>
                <a:spcPct val="150000"/>
              </a:lnSpc>
              <a:buClr>
                <a:srgbClr val="4D626C"/>
              </a:buClr>
              <a:buSzPct val="166666"/>
              <a:buFont typeface="Arial"/>
              <a:buChar char="•"/>
            </a:pPr>
            <a:r>
              <a:rPr lang="en" sz="2400"/>
              <a:t>Look at the Wikispace to jog your memory. </a:t>
            </a:r>
          </a:p>
        </p:txBody>
      </p:sp>
    </p:spTree>
  </p:cSld>
  <p:clrMapOvr>
    <a:masterClrMapping/>
  </p:clrMapOvr>
  <p:transition xmlns:p14="http://schemas.microsoft.com/office/powerpoint/2010/mai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Shape 58"/>
          <p:cNvSpPr txBox="1">
            <a:spLocks noGrp="1"/>
          </p:cNvSpPr>
          <p:nvPr>
            <p:ph type="title"/>
          </p:nvPr>
        </p:nvSpPr>
        <p:spPr>
          <a:xfrm>
            <a:off x="274319" y="205739"/>
            <a:ext cx="8595299" cy="617099"/>
          </a:xfrm>
          <a:prstGeom prst="rect">
            <a:avLst/>
          </a:prstGeom>
        </p:spPr>
        <p:txBody>
          <a:bodyPr lIns="75425" tIns="75425" rIns="75425" bIns="75425" anchor="t" anchorCtr="0">
            <a:noAutofit/>
          </a:bodyPr>
          <a:lstStyle/>
          <a:p>
            <a:pPr>
              <a:buNone/>
            </a:pPr>
            <a:r>
              <a:rPr lang="en" sz="3000"/>
              <a:t>Dr. Nell Duke- University of Michigan</a:t>
            </a:r>
          </a:p>
        </p:txBody>
      </p:sp>
      <p:sp>
        <p:nvSpPr>
          <p:cNvPr id="59" name="Shape 59"/>
          <p:cNvSpPr txBox="1">
            <a:spLocks noGrp="1"/>
          </p:cNvSpPr>
          <p:nvPr>
            <p:ph type="body" idx="1"/>
          </p:nvPr>
        </p:nvSpPr>
        <p:spPr>
          <a:xfrm>
            <a:off x="0" y="-3"/>
            <a:ext cx="8595299" cy="2434800"/>
          </a:xfrm>
          <a:prstGeom prst="rect">
            <a:avLst/>
          </a:prstGeom>
        </p:spPr>
        <p:txBody>
          <a:bodyPr lIns="75425" tIns="75425" rIns="75425" bIns="75425" anchor="t" anchorCtr="0">
            <a:noAutofit/>
          </a:bodyPr>
          <a:lstStyle/>
          <a:p>
            <a:pPr lvl="0" algn="just" rtl="0">
              <a:buNone/>
            </a:pPr>
            <a:r>
              <a:rPr lang="en" sz="1800">
                <a:solidFill>
                  <a:schemeClr val="dk2"/>
                </a:solidFill>
              </a:rPr>
              <a:t>
</a:t>
            </a:r>
          </a:p>
          <a:p>
            <a:endParaRPr lang="en" sz="1800">
              <a:solidFill>
                <a:schemeClr val="dk2"/>
              </a:solidFill>
            </a:endParaRPr>
          </a:p>
          <a:p>
            <a:endParaRPr lang="en" sz="1800">
              <a:solidFill>
                <a:schemeClr val="dk2"/>
              </a:solidFill>
            </a:endParaRPr>
          </a:p>
          <a:p>
            <a:pPr lvl="0" algn="just" rtl="0">
              <a:buNone/>
            </a:pPr>
            <a:r>
              <a:rPr lang="en" sz="1800">
                <a:solidFill>
                  <a:schemeClr val="dk2"/>
                </a:solidFill>
              </a:rPr>
              <a:t>      Nell K. Duke, Ed.D., is a professor of </a:t>
            </a:r>
            <a:r>
              <a:rPr lang="en" sz="1800" u="sng">
                <a:solidFill>
                  <a:srgbClr val="996600"/>
                </a:solidFill>
                <a:hlinkClick r:id="rId3"/>
              </a:rPr>
              <a:t>literacy, language, and culture</a:t>
            </a:r>
            <a:r>
              <a:rPr lang="en" sz="1800">
                <a:solidFill>
                  <a:schemeClr val="dk2"/>
                </a:solidFill>
              </a:rPr>
              <a:t> </a:t>
            </a:r>
          </a:p>
          <a:p>
            <a:pPr lvl="0" algn="just" rtl="0">
              <a:buNone/>
            </a:pPr>
            <a:r>
              <a:rPr lang="en" sz="1800">
                <a:solidFill>
                  <a:schemeClr val="dk2"/>
                </a:solidFill>
              </a:rPr>
              <a:t>and faculty associate in the </a:t>
            </a:r>
            <a:r>
              <a:rPr lang="en" sz="1800" u="sng">
                <a:solidFill>
                  <a:srgbClr val="996600"/>
                </a:solidFill>
                <a:hlinkClick r:id="rId4"/>
              </a:rPr>
              <a:t>combined program in education and </a:t>
            </a:r>
          </a:p>
          <a:p>
            <a:pPr lvl="0" algn="just" rtl="0">
              <a:buNone/>
            </a:pPr>
            <a:r>
              <a:rPr lang="en" sz="1800" u="sng">
                <a:solidFill>
                  <a:srgbClr val="996600"/>
                </a:solidFill>
                <a:hlinkClick r:id="rId4"/>
              </a:rPr>
              <a:t>psychology</a:t>
            </a:r>
            <a:r>
              <a:rPr lang="en" sz="1800">
                <a:solidFill>
                  <a:schemeClr val="dk2"/>
                </a:solidFill>
              </a:rPr>
              <a:t> at the </a:t>
            </a:r>
            <a:r>
              <a:rPr lang="en" sz="1800" u="sng">
                <a:solidFill>
                  <a:srgbClr val="996600"/>
                </a:solidFill>
                <a:hlinkClick r:id="rId5"/>
              </a:rPr>
              <a:t>University of Michigan</a:t>
            </a:r>
            <a:r>
              <a:rPr lang="en" sz="1800">
                <a:solidFill>
                  <a:schemeClr val="dk2"/>
                </a:solidFill>
              </a:rPr>
              <a:t>, and a member of the </a:t>
            </a:r>
          </a:p>
          <a:p>
            <a:pPr lvl="0" algn="just" rtl="0">
              <a:buNone/>
            </a:pPr>
            <a:r>
              <a:rPr lang="en" sz="1800" u="sng">
                <a:solidFill>
                  <a:srgbClr val="996600"/>
                </a:solidFill>
                <a:hlinkClick r:id="rId6"/>
              </a:rPr>
              <a:t>International Reading Association Literacy Research Panel</a:t>
            </a:r>
            <a:r>
              <a:rPr lang="en" sz="1800">
                <a:solidFill>
                  <a:schemeClr val="dk2"/>
                </a:solidFill>
              </a:rPr>
              <a:t>. </a:t>
            </a:r>
          </a:p>
          <a:p>
            <a:pPr algn="just">
              <a:buNone/>
            </a:pPr>
            <a:r>
              <a:rPr lang="en" sz="1800">
                <a:solidFill>
                  <a:schemeClr val="dk2"/>
                </a:solidFill>
              </a:rPr>
              <a:t>Duke received her Bachelor’s degree from </a:t>
            </a:r>
            <a:r>
              <a:rPr lang="en" sz="1800" u="sng">
                <a:solidFill>
                  <a:srgbClr val="996600"/>
                </a:solidFill>
                <a:hlinkClick r:id="rId7"/>
              </a:rPr>
              <a:t>Swarthmore College</a:t>
            </a:r>
            <a:r>
              <a:rPr lang="en" sz="1800">
                <a:solidFill>
                  <a:schemeClr val="dk2"/>
                </a:solidFill>
              </a:rPr>
              <a:t> and her Masters and Doctoral degrees from </a:t>
            </a:r>
            <a:r>
              <a:rPr lang="en" sz="1800" u="sng">
                <a:solidFill>
                  <a:srgbClr val="996600"/>
                </a:solidFill>
                <a:hlinkClick r:id="rId8"/>
              </a:rPr>
              <a:t>Harvard University</a:t>
            </a:r>
            <a:r>
              <a:rPr lang="en" sz="1800">
                <a:solidFill>
                  <a:schemeClr val="dk2"/>
                </a:solidFill>
              </a:rPr>
              <a:t>. Duke’s work focuses on early literacy development, particularly among children living in poverty. Her specific areas of expertise include development of informational reading and writing in young children, comprehension development and instruction in early schooling, and issues of equity in literacy education.</a:t>
            </a:r>
          </a:p>
        </p:txBody>
      </p:sp>
      <p:pic>
        <p:nvPicPr>
          <p:cNvPr id="60" name="Shape 60"/>
          <p:cNvPicPr preferRelativeResize="0"/>
          <p:nvPr/>
        </p:nvPicPr>
        <p:blipFill>
          <a:blip r:embed="rId9"/>
          <a:stretch>
            <a:fillRect/>
          </a:stretch>
        </p:blipFill>
        <p:spPr>
          <a:xfrm>
            <a:off x="7248450" y="260775"/>
            <a:ext cx="1681100" cy="1913274"/>
          </a:xfrm>
          <a:prstGeom prst="rect">
            <a:avLst/>
          </a:prstGeom>
          <a:noFill/>
          <a:ln>
            <a:noFill/>
          </a:ln>
        </p:spPr>
      </p:pic>
    </p:spTree>
  </p:cSld>
  <p:clrMapOvr>
    <a:masterClrMapping/>
  </p:clrMapOvr>
  <p:transition xmlns:p14="http://schemas.microsoft.com/office/powerpoint/2010/mai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txBox="1">
            <a:spLocks noGrp="1"/>
          </p:cNvSpPr>
          <p:nvPr>
            <p:ph type="title"/>
          </p:nvPr>
        </p:nvSpPr>
        <p:spPr>
          <a:xfrm>
            <a:off x="274319" y="205739"/>
            <a:ext cx="8595299" cy="617099"/>
          </a:xfrm>
          <a:prstGeom prst="rect">
            <a:avLst/>
          </a:prstGeom>
        </p:spPr>
        <p:txBody>
          <a:bodyPr lIns="75425" tIns="75425" rIns="75425" bIns="75425" anchor="t" anchorCtr="0">
            <a:noAutofit/>
          </a:bodyPr>
          <a:lstStyle/>
          <a:p>
            <a:pPr>
              <a:buNone/>
            </a:pPr>
            <a:r>
              <a:rPr lang="en"/>
              <a:t>De-Brief Nell’s Talk</a:t>
            </a:r>
          </a:p>
        </p:txBody>
      </p:sp>
      <p:sp>
        <p:nvSpPr>
          <p:cNvPr id="66" name="Shape 66"/>
          <p:cNvSpPr txBox="1">
            <a:spLocks noGrp="1"/>
          </p:cNvSpPr>
          <p:nvPr>
            <p:ph type="body" idx="1"/>
          </p:nvPr>
        </p:nvSpPr>
        <p:spPr>
          <a:xfrm>
            <a:off x="274319" y="1234440"/>
            <a:ext cx="8595299" cy="3703200"/>
          </a:xfrm>
          <a:prstGeom prst="rect">
            <a:avLst/>
          </a:prstGeom>
        </p:spPr>
        <p:txBody>
          <a:bodyPr lIns="75425" tIns="75425" rIns="75425" bIns="75425" anchor="t" anchorCtr="0">
            <a:noAutofit/>
          </a:bodyPr>
          <a:lstStyle/>
          <a:p>
            <a:pPr marL="457200" lvl="0" indent="-381000" rtl="0">
              <a:spcBef>
                <a:spcPts val="600"/>
              </a:spcBef>
              <a:buClr>
                <a:schemeClr val="dk2"/>
              </a:buClr>
              <a:buSzPct val="100000"/>
              <a:buFont typeface="Arial"/>
              <a:buChar char="●"/>
            </a:pPr>
            <a:r>
              <a:rPr lang="en" sz="2400">
                <a:solidFill>
                  <a:schemeClr val="dk2"/>
                </a:solidFill>
                <a:latin typeface="Arial"/>
                <a:ea typeface="Arial"/>
                <a:cs typeface="Arial"/>
                <a:sym typeface="Arial"/>
              </a:rPr>
              <a:t>What were key points that stood out for you? </a:t>
            </a:r>
          </a:p>
          <a:p>
            <a:endParaRPr lang="en" sz="2400">
              <a:solidFill>
                <a:schemeClr val="dk2"/>
              </a:solidFill>
              <a:latin typeface="Arial"/>
              <a:ea typeface="Arial"/>
              <a:cs typeface="Arial"/>
              <a:sym typeface="Arial"/>
            </a:endParaRPr>
          </a:p>
          <a:p>
            <a:pPr marL="457200" lvl="0" indent="-381000" rtl="0">
              <a:spcBef>
                <a:spcPts val="600"/>
              </a:spcBef>
              <a:buClr>
                <a:schemeClr val="dk2"/>
              </a:buClr>
              <a:buSzPct val="100000"/>
              <a:buFont typeface="Arial"/>
              <a:buChar char="●"/>
            </a:pPr>
            <a:r>
              <a:rPr lang="en" sz="2400">
                <a:solidFill>
                  <a:schemeClr val="dk2"/>
                </a:solidFill>
                <a:latin typeface="Arial"/>
                <a:ea typeface="Arial"/>
                <a:cs typeface="Arial"/>
                <a:sym typeface="Arial"/>
              </a:rPr>
              <a:t>What was new information for you?</a:t>
            </a:r>
          </a:p>
          <a:p>
            <a:endParaRPr lang="en" sz="2400">
              <a:solidFill>
                <a:schemeClr val="dk2"/>
              </a:solidFill>
              <a:latin typeface="Arial"/>
              <a:ea typeface="Arial"/>
              <a:cs typeface="Arial"/>
              <a:sym typeface="Arial"/>
            </a:endParaRPr>
          </a:p>
          <a:p>
            <a:pPr marL="457200" lvl="0" indent="-381000" rtl="0">
              <a:spcBef>
                <a:spcPts val="600"/>
              </a:spcBef>
              <a:buClr>
                <a:schemeClr val="dk2"/>
              </a:buClr>
              <a:buSzPct val="100000"/>
              <a:buFont typeface="Arial"/>
              <a:buChar char="●"/>
            </a:pPr>
            <a:r>
              <a:rPr lang="en" sz="2400">
                <a:solidFill>
                  <a:schemeClr val="dk2"/>
                </a:solidFill>
                <a:latin typeface="Arial"/>
                <a:ea typeface="Arial"/>
                <a:cs typeface="Arial"/>
                <a:sym typeface="Arial"/>
              </a:rPr>
              <a:t>What did you question?  </a:t>
            </a:r>
          </a:p>
          <a:p>
            <a:endParaRPr lang="en" sz="2400">
              <a:solidFill>
                <a:schemeClr val="dk2"/>
              </a:solidFill>
              <a:latin typeface="Arial"/>
              <a:ea typeface="Arial"/>
              <a:cs typeface="Arial"/>
              <a:sym typeface="Arial"/>
            </a:endParaRPr>
          </a:p>
          <a:p>
            <a:pPr marL="457200" lvl="0" indent="-381000">
              <a:spcBef>
                <a:spcPts val="600"/>
              </a:spcBef>
              <a:buClr>
                <a:schemeClr val="dk2"/>
              </a:buClr>
              <a:buSzPct val="100000"/>
              <a:buFont typeface="Arial"/>
              <a:buChar char="●"/>
            </a:pPr>
            <a:r>
              <a:rPr lang="en" sz="2400">
                <a:solidFill>
                  <a:schemeClr val="dk2"/>
                </a:solidFill>
                <a:latin typeface="Arial"/>
                <a:ea typeface="Arial"/>
                <a:cs typeface="Arial"/>
                <a:sym typeface="Arial"/>
              </a:rPr>
              <a:t>What could you take back to your practice?</a:t>
            </a:r>
          </a:p>
        </p:txBody>
      </p:sp>
    </p:spTree>
  </p:cSld>
  <p:clrMapOvr>
    <a:masterClrMapping/>
  </p:clrMapOvr>
  <p:transition xmlns:p14="http://schemas.microsoft.com/office/powerpoint/2010/mai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Shape 71"/>
          <p:cNvSpPr txBox="1">
            <a:spLocks noGrp="1"/>
          </p:cNvSpPr>
          <p:nvPr>
            <p:ph type="title"/>
          </p:nvPr>
        </p:nvSpPr>
        <p:spPr>
          <a:xfrm>
            <a:off x="274319" y="205739"/>
            <a:ext cx="8595299" cy="617099"/>
          </a:xfrm>
          <a:prstGeom prst="rect">
            <a:avLst/>
          </a:prstGeom>
        </p:spPr>
        <p:txBody>
          <a:bodyPr lIns="75425" tIns="75425" rIns="75425" bIns="75425" anchor="t" anchorCtr="0">
            <a:noAutofit/>
          </a:bodyPr>
          <a:lstStyle/>
          <a:p>
            <a:pPr>
              <a:buNone/>
            </a:pPr>
            <a:r>
              <a:rPr lang="en"/>
              <a:t>LUNCH 12:00-1:00</a:t>
            </a:r>
          </a:p>
        </p:txBody>
      </p:sp>
      <p:sp>
        <p:nvSpPr>
          <p:cNvPr id="72" name="Shape 72"/>
          <p:cNvSpPr txBox="1">
            <a:spLocks noGrp="1"/>
          </p:cNvSpPr>
          <p:nvPr>
            <p:ph type="body" idx="1"/>
          </p:nvPr>
        </p:nvSpPr>
        <p:spPr>
          <a:xfrm>
            <a:off x="274319" y="1234440"/>
            <a:ext cx="8595299" cy="3703200"/>
          </a:xfrm>
          <a:prstGeom prst="rect">
            <a:avLst/>
          </a:prstGeom>
        </p:spPr>
        <p:txBody>
          <a:bodyPr lIns="75425" tIns="75425" rIns="75425" bIns="75425" anchor="t" anchorCtr="0">
            <a:noAutofit/>
          </a:bodyPr>
          <a:lstStyle/>
          <a:p>
            <a:endParaRPr/>
          </a:p>
        </p:txBody>
      </p:sp>
      <p:pic>
        <p:nvPicPr>
          <p:cNvPr id="73" name="Shape 73"/>
          <p:cNvPicPr preferRelativeResize="0"/>
          <p:nvPr/>
        </p:nvPicPr>
        <p:blipFill>
          <a:blip r:embed="rId3"/>
          <a:stretch>
            <a:fillRect/>
          </a:stretch>
        </p:blipFill>
        <p:spPr>
          <a:xfrm>
            <a:off x="360575" y="965075"/>
            <a:ext cx="8112923" cy="4019348"/>
          </a:xfrm>
          <a:prstGeom prst="rect">
            <a:avLst/>
          </a:prstGeom>
          <a:noFill/>
          <a:ln>
            <a:noFill/>
          </a:ln>
        </p:spPr>
      </p:pic>
    </p:spTree>
  </p:cSld>
  <p:clrMapOvr>
    <a:masterClrMapping/>
  </p:clrMapOvr>
  <p:transition xmlns:p14="http://schemas.microsoft.com/office/powerpoint/2010/main" spd="slow">
    <p:cut/>
  </p:transition>
</p:sld>
</file>

<file path=ppt/theme/theme1.xml><?xml version="1.0" encoding="utf-8"?>
<a:theme xmlns:a="http://schemas.openxmlformats.org/drawingml/2006/main" name="Custom Theme">
  <a:themeElements>
    <a:clrScheme name="bubbles">
      <a:dk1>
        <a:srgbClr val="00BDEC"/>
      </a:dk1>
      <a:lt1>
        <a:srgbClr val="E0F5FA"/>
      </a:lt1>
      <a:dk2>
        <a:srgbClr val="000000"/>
      </a:dk2>
      <a:lt2>
        <a:srgbClr val="FFFFFF"/>
      </a:lt2>
      <a:accent1>
        <a:srgbClr val="38CBF0"/>
      </a:accent1>
      <a:accent2>
        <a:srgbClr val="70D9F4"/>
      </a:accent2>
      <a:accent3>
        <a:srgbClr val="A8E7F7"/>
      </a:accent3>
      <a:accent4>
        <a:srgbClr val="69AE7A"/>
      </a:accent4>
      <a:accent5>
        <a:srgbClr val="8CE8A3"/>
      </a:accent5>
      <a:accent6>
        <a:srgbClr val="B2F0C2"/>
      </a:accent6>
      <a:hlink>
        <a:srgbClr val="0000EE"/>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496</Words>
  <Application>Microsoft Macintosh PowerPoint</Application>
  <PresentationFormat>On-screen Show (16:9)</PresentationFormat>
  <Paragraphs>144</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Custom Theme</vt:lpstr>
      <vt:lpstr>SOEL </vt:lpstr>
      <vt:lpstr>It’s 2014!</vt:lpstr>
      <vt:lpstr>Clarifications </vt:lpstr>
      <vt:lpstr>Agenda</vt:lpstr>
      <vt:lpstr>Norms</vt:lpstr>
      <vt:lpstr>Big Ideas </vt:lpstr>
      <vt:lpstr>Dr. Nell Duke- University of Michigan</vt:lpstr>
      <vt:lpstr>De-Brief Nell’s Talk</vt:lpstr>
      <vt:lpstr>LUNCH 12:00-1:00</vt:lpstr>
      <vt:lpstr>Research Books </vt:lpstr>
      <vt:lpstr>BREAK until 2:00</vt:lpstr>
      <vt:lpstr>Framework Book </vt:lpstr>
      <vt:lpstr>Meeting locations- return here at 2:45 </vt:lpstr>
      <vt:lpstr>BIG IDEAS</vt:lpstr>
      <vt:lpstr>Wrap Up</vt:lpstr>
      <vt:lpstr>Next Time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SOEL </dc:title>
  <cp:lastModifiedBy>Melissa Brooks-Yip</cp:lastModifiedBy>
  <cp:revision>1</cp:revision>
  <cp:lastPrinted>2014-01-08T19:37:47Z</cp:lastPrinted>
  <dcterms:modified xsi:type="dcterms:W3CDTF">2014-01-08T19:47:37Z</dcterms:modified>
</cp:coreProperties>
</file>