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8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1D8174-F6DD-C14A-B3FF-01F4729427C8}" type="datetimeFigureOut">
              <a:rPr lang="en-US" smtClean="0"/>
              <a:t>2/7/14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2122E-C1E5-CB4A-997D-339767B12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5066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406980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 12:00-1:15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 1:30-2:45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and Sandy 2:45-3:20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Sandy  3:00-3:30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8:30-8:35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8:35-8:40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 8:40-9:15 total.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9:30-10:30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10:30-11:00    Clock buddies!! 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046558"/>
            <a:ext cx="7772400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1pPr>
            <a:lvl2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2pPr>
            <a:lvl3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3pPr>
            <a:lvl4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4pPr>
            <a:lvl5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5pPr>
            <a:lvl6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6pPr>
            <a:lvl7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7pPr>
            <a:lvl8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8pPr>
            <a:lvl9pPr indent="304800">
              <a:buClr>
                <a:srgbClr val="FFA711"/>
              </a:buClr>
              <a:buSzPct val="100000"/>
              <a:defRPr sz="4800" b="1"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182817"/>
            <a:ext cx="7772400" cy="8387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None/>
              <a:defRPr/>
            </a:lvl1pPr>
            <a:lvl2pPr marL="0" indent="203200">
              <a:spcBef>
                <a:spcPts val="0"/>
              </a:spcBef>
              <a:buSzPct val="100000"/>
              <a:buNone/>
              <a:defRPr sz="3200"/>
            </a:lvl2pPr>
            <a:lvl3pPr marL="0" indent="203200">
              <a:spcBef>
                <a:spcPts val="0"/>
              </a:spcBef>
              <a:buSzPct val="100000"/>
              <a:buNone/>
              <a:defRPr sz="3200"/>
            </a:lvl3pPr>
            <a:lvl4pPr marL="0" indent="203200">
              <a:spcBef>
                <a:spcPts val="0"/>
              </a:spcBef>
              <a:buSzPct val="100000"/>
              <a:buNone/>
              <a:defRPr sz="3200"/>
            </a:lvl4pPr>
            <a:lvl5pPr marL="0" indent="203200">
              <a:spcBef>
                <a:spcPts val="0"/>
              </a:spcBef>
              <a:buSzPct val="100000"/>
              <a:buNone/>
              <a:defRPr sz="3200"/>
            </a:lvl5pPr>
            <a:lvl6pPr marL="0" indent="203200">
              <a:spcBef>
                <a:spcPts val="0"/>
              </a:spcBef>
              <a:buSzPct val="100000"/>
              <a:buNone/>
              <a:defRPr sz="3200"/>
            </a:lvl6pPr>
            <a:lvl7pPr marL="0" indent="203200">
              <a:spcBef>
                <a:spcPts val="0"/>
              </a:spcBef>
              <a:buSzPct val="100000"/>
              <a:buNone/>
              <a:defRPr sz="3200"/>
            </a:lvl7pPr>
            <a:lvl8pPr marL="0" indent="203200">
              <a:spcBef>
                <a:spcPts val="0"/>
              </a:spcBef>
              <a:buSzPct val="100000"/>
              <a:buNone/>
              <a:defRPr sz="3200"/>
            </a:lvl8pPr>
            <a:lvl9pPr marL="0" indent="203200">
              <a:spcBef>
                <a:spcPts val="0"/>
              </a:spcBef>
              <a:buSzPct val="100000"/>
              <a:buNone/>
              <a:defRPr sz="3200"/>
            </a:lvl9pPr>
          </a:lstStyle>
          <a:p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3461599"/>
            <a:ext cx="9144000" cy="1647971"/>
            <a:chOff x="0" y="3690482"/>
            <a:chExt cx="9144000" cy="850171"/>
          </a:xfrm>
        </p:grpSpPr>
        <p:sp>
          <p:nvSpPr>
            <p:cNvPr id="12" name="Shape 12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>
                <a:solidFill>
                  <a:srgbClr val="FFA711"/>
                </a:solidFill>
              </a:defRPr>
            </a:lvl1pPr>
            <a:lvl2pPr>
              <a:defRPr>
                <a:solidFill>
                  <a:srgbClr val="FFA711"/>
                </a:solidFill>
              </a:defRPr>
            </a:lvl2pPr>
            <a:lvl3pPr>
              <a:defRPr>
                <a:solidFill>
                  <a:srgbClr val="FFA711"/>
                </a:solidFill>
              </a:defRPr>
            </a:lvl3pPr>
            <a:lvl4pPr>
              <a:defRPr>
                <a:solidFill>
                  <a:srgbClr val="FFA711"/>
                </a:solidFill>
              </a:defRPr>
            </a:lvl4pPr>
            <a:lvl5pPr>
              <a:defRPr>
                <a:solidFill>
                  <a:srgbClr val="FFA711"/>
                </a:solidFill>
              </a:defRPr>
            </a:lvl5pPr>
            <a:lvl6pPr>
              <a:defRPr>
                <a:solidFill>
                  <a:srgbClr val="FFA711"/>
                </a:solidFill>
              </a:defRPr>
            </a:lvl6pPr>
            <a:lvl7pPr>
              <a:defRPr>
                <a:solidFill>
                  <a:srgbClr val="FFA711"/>
                </a:solidFill>
              </a:defRPr>
            </a:lvl7pPr>
            <a:lvl8pPr>
              <a:defRPr>
                <a:solidFill>
                  <a:srgbClr val="FFA711"/>
                </a:solidFill>
              </a:defRPr>
            </a:lvl8pPr>
            <a:lvl9pPr>
              <a:defRPr>
                <a:solidFill>
                  <a:srgbClr val="FFA71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grpSp>
        <p:nvGrpSpPr>
          <p:cNvPr id="23" name="Shape 23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24" name="Shape 2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2669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grpSp>
        <p:nvGrpSpPr>
          <p:cNvPr id="31" name="Shape 31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32" name="Shape 32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grpSp>
        <p:nvGrpSpPr>
          <p:cNvPr id="37" name="Shape 37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38" name="Shape 38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rgbClr val="E9E0C9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399" cy="471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88900" algn="ctr">
              <a:buClr>
                <a:srgbClr val="FFA711"/>
              </a:buClr>
              <a:buSzPct val="100000"/>
              <a:buNone/>
              <a:defRPr sz="1400">
                <a:solidFill>
                  <a:srgbClr val="FFA711"/>
                </a:solidFill>
              </a:defRPr>
            </a:lvl1pPr>
          </a:lstStyle>
          <a:p>
            <a:endParaRPr/>
          </a:p>
        </p:txBody>
      </p:sp>
      <p:grpSp>
        <p:nvGrpSpPr>
          <p:cNvPr id="43" name="Shape 43"/>
          <p:cNvGrpSpPr/>
          <p:nvPr/>
        </p:nvGrpSpPr>
        <p:grpSpPr>
          <a:xfrm>
            <a:off x="0" y="4559110"/>
            <a:ext cx="9144000" cy="584536"/>
            <a:chOff x="0" y="3690482"/>
            <a:chExt cx="9144000" cy="301556"/>
          </a:xfrm>
        </p:grpSpPr>
        <p:sp>
          <p:nvSpPr>
            <p:cNvPr id="44" name="Shape 44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6428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Shape 48"/>
          <p:cNvGrpSpPr/>
          <p:nvPr/>
        </p:nvGrpSpPr>
        <p:grpSpPr>
          <a:xfrm>
            <a:off x="0" y="3461599"/>
            <a:ext cx="9144000" cy="1647971"/>
            <a:chOff x="0" y="3690482"/>
            <a:chExt cx="9144000" cy="850171"/>
          </a:xfrm>
        </p:grpSpPr>
        <p:sp>
          <p:nvSpPr>
            <p:cNvPr id="49" name="Shape 49"/>
            <p:cNvSpPr/>
            <p:nvPr/>
          </p:nvSpPr>
          <p:spPr>
            <a:xfrm>
              <a:off x="0" y="4419321"/>
              <a:ext cx="9144000" cy="72000"/>
            </a:xfrm>
            <a:prstGeom prst="rect">
              <a:avLst/>
            </a:prstGeom>
            <a:solidFill>
              <a:schemeClr val="lt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0" y="3774403"/>
              <a:ext cx="9144000" cy="118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3875339"/>
              <a:ext cx="9144000" cy="116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0" y="3956051"/>
              <a:ext cx="9144000" cy="1824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0" y="4186767"/>
              <a:ext cx="9144000" cy="1337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0" y="4320625"/>
              <a:ext cx="9144000" cy="72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0" y="4478853"/>
              <a:ext cx="9144000" cy="61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0" y="3690482"/>
              <a:ext cx="9144000" cy="45600"/>
            </a:xfrm>
            <a:prstGeom prst="rect">
              <a:avLst/>
            </a:prstGeom>
            <a:solidFill>
              <a:srgbClr val="FFA71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0F23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279400">
              <a:buClr>
                <a:schemeClr val="accent2"/>
              </a:buClr>
              <a:buSzPct val="100000"/>
              <a:buFont typeface="Georgia"/>
              <a:buNone/>
              <a:defRPr sz="4400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2"/>
              </a:buClr>
              <a:buSzPct val="100000"/>
              <a:buFont typeface="Georgia"/>
              <a:defRPr sz="32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107950">
              <a:spcBef>
                <a:spcPts val="560"/>
              </a:spcBef>
              <a:buClr>
                <a:schemeClr val="lt2"/>
              </a:buClr>
              <a:buSzPct val="100000"/>
              <a:buFont typeface="Georgia"/>
              <a:defRPr sz="28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76200">
              <a:spcBef>
                <a:spcPts val="480"/>
              </a:spcBef>
              <a:buClr>
                <a:schemeClr val="lt2"/>
              </a:buClr>
              <a:buSzPct val="100000"/>
              <a:buFont typeface="Georgia"/>
              <a:defRPr sz="24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101600">
              <a:spcBef>
                <a:spcPts val="400"/>
              </a:spcBef>
              <a:buClr>
                <a:schemeClr val="lt2"/>
              </a:buClr>
              <a:buSzPct val="100000"/>
              <a:buFont typeface="Georgia"/>
              <a:defRPr sz="200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990"/>
            <a:ext cx="9144000" cy="88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685800" y="527205"/>
            <a:ext cx="7772400" cy="204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7200" dirty="0"/>
              <a:t>SOEL</a:t>
            </a:r>
            <a:r>
              <a:rPr lang="en" dirty="0"/>
              <a:t> 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685800" y="2182817"/>
            <a:ext cx="7772400" cy="83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February 12, 2014</a:t>
            </a:r>
          </a:p>
          <a:p>
            <a:pPr>
              <a:buNone/>
            </a:pPr>
            <a:r>
              <a:rPr lang="en" dirty="0"/>
              <a:t>WISD/LESA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Research Books	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341000" y="938250"/>
            <a:ext cx="4038599" cy="3266999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We will meet until 1:15 and have a break 1:15-1:30</a:t>
            </a:r>
          </a:p>
          <a:p>
            <a:pPr lvl="0" rtl="0"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Handbook of Effective Literacy Instruction</a:t>
            </a: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Group 1</a:t>
            </a: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Faclitator: Linda Kuzon</a:t>
            </a:r>
          </a:p>
          <a:p>
            <a:pPr lvl="0" rtl="0">
              <a:buNone/>
            </a:pPr>
            <a:r>
              <a:rPr lang="en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In this room</a:t>
            </a:r>
          </a:p>
          <a:p>
            <a:endParaRPr lang="en" sz="14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Handbook of Effective Literacy Instruction</a:t>
            </a: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Group 2</a:t>
            </a:r>
          </a:p>
          <a:p>
            <a:pPr lvl="0" rtl="0">
              <a:lnSpc>
                <a:spcPct val="115000"/>
              </a:lnSpc>
              <a:buNone/>
            </a:pP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Facilitator: Melissa Brooks-Yip</a:t>
            </a: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Seminar 5</a:t>
            </a:r>
          </a:p>
          <a:p>
            <a:endParaRPr lang="en" sz="14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14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body" idx="2"/>
          </p:nvPr>
        </p:nvSpPr>
        <p:spPr>
          <a:xfrm>
            <a:off x="4605950" y="938250"/>
            <a:ext cx="4038599" cy="361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Teaching with the Common Core State Standards for ELA-- Grades PreK-2</a:t>
            </a: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Facilitator- Sandy Riley</a:t>
            </a:r>
          </a:p>
          <a:p>
            <a:pPr lvl="0" rtl="0">
              <a:buNone/>
            </a:pPr>
            <a:r>
              <a:rPr lang="en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Seminar 6</a:t>
            </a:r>
          </a:p>
          <a:p>
            <a:endParaRPr lang="en" sz="14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Best Practices in Literacy Instruction</a:t>
            </a: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- Group 1</a:t>
            </a: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Facilitator- Lynne Stewart-Raglin</a:t>
            </a:r>
          </a:p>
          <a:p>
            <a:pPr lvl="0" rtl="0">
              <a:buNone/>
            </a:pPr>
            <a:r>
              <a:rPr lang="en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This room</a:t>
            </a:r>
          </a:p>
          <a:p>
            <a:endParaRPr lang="en" sz="14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Best Practices in Literacy Instruction- Group 2</a:t>
            </a: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Facilitator- Laurie Mayes</a:t>
            </a:r>
          </a:p>
          <a:p>
            <a:pPr>
              <a:buNone/>
            </a:pPr>
            <a:r>
              <a:rPr lang="en" sz="14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North Conference Room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BREAK until 1:30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124" name="Shape 12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519850" y="1267400"/>
            <a:ext cx="8098425" cy="3199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520575" y="163725"/>
            <a:ext cx="5911499" cy="692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Framework Book	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274325" y="898075"/>
            <a:ext cx="8595299" cy="3622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Move forward on your discussion of the text. </a:t>
            </a:r>
          </a:p>
          <a:p>
            <a:endParaRPr lang="en" sz="2400"/>
          </a:p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Make decisions about how you’ll present in May.</a:t>
            </a:r>
          </a:p>
          <a:p>
            <a:pPr lvl="0" rtl="0">
              <a:buNone/>
            </a:pPr>
            <a:r>
              <a:rPr lang="en" sz="2400"/>
              <a:t> </a:t>
            </a:r>
          </a:p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Plan on 15 minutes for presentations.</a:t>
            </a:r>
          </a:p>
          <a:p>
            <a:endParaRPr lang="en" sz="2400"/>
          </a:p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No requirements here other than showing big ideas of the book!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Meeting locations- return here at 2:45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105325" y="1263400"/>
            <a:ext cx="4148099" cy="3344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i="1"/>
              <a:t>All About Words</a:t>
            </a:r>
          </a:p>
          <a:p>
            <a:pPr lvl="0" rtl="0">
              <a:buNone/>
            </a:pPr>
            <a:r>
              <a:rPr lang="en" sz="1800">
                <a:solidFill>
                  <a:srgbClr val="FF0000"/>
                </a:solidFill>
              </a:rPr>
              <a:t>This room</a:t>
            </a:r>
          </a:p>
          <a:p>
            <a:endParaRPr lang="en" sz="1800">
              <a:solidFill>
                <a:srgbClr val="FF0000"/>
              </a:solidFill>
            </a:endParaRPr>
          </a:p>
          <a:p>
            <a:pPr lvl="0" rtl="0">
              <a:buNone/>
            </a:pPr>
            <a:r>
              <a:rPr lang="en" sz="1800" i="1"/>
              <a:t>Reading and Writing Genre</a:t>
            </a:r>
          </a:p>
          <a:p>
            <a:pPr lvl="0" rtl="0">
              <a:buNone/>
            </a:pPr>
            <a:r>
              <a:rPr lang="en" sz="1800">
                <a:solidFill>
                  <a:srgbClr val="FF0000"/>
                </a:solidFill>
              </a:rPr>
              <a:t>This room</a:t>
            </a:r>
          </a:p>
          <a:p>
            <a:endParaRPr lang="en" sz="1800">
              <a:solidFill>
                <a:srgbClr val="FF0000"/>
              </a:solidFill>
            </a:endParaRPr>
          </a:p>
          <a:p>
            <a:pPr lvl="0" rtl="0">
              <a:buNone/>
            </a:pPr>
            <a:r>
              <a:rPr lang="en" sz="1800" i="1"/>
              <a:t>Comprehension and Collaboration</a:t>
            </a:r>
          </a:p>
          <a:p>
            <a:pPr lvl="0" rtl="0">
              <a:buNone/>
            </a:pPr>
            <a:r>
              <a:rPr lang="en" sz="1800">
                <a:solidFill>
                  <a:srgbClr val="FF0000"/>
                </a:solidFill>
              </a:rPr>
              <a:t>Seminar 6</a:t>
            </a:r>
          </a:p>
          <a:p>
            <a:endParaRPr lang="en" sz="1800">
              <a:solidFill>
                <a:srgbClr val="FF0000"/>
              </a:solidFill>
            </a:endParaRPr>
          </a:p>
          <a:p>
            <a:pPr lvl="0" rtl="0">
              <a:buNone/>
            </a:pPr>
            <a:r>
              <a:rPr lang="en" sz="1800" i="1"/>
              <a:t>Already Ready</a:t>
            </a:r>
          </a:p>
          <a:p>
            <a:pPr>
              <a:buNone/>
            </a:pPr>
            <a:r>
              <a:rPr lang="en" sz="1800">
                <a:solidFill>
                  <a:srgbClr val="FF0000"/>
                </a:solidFill>
              </a:rPr>
              <a:t>Seminar 6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2"/>
          </p:nvPr>
        </p:nvSpPr>
        <p:spPr>
          <a:xfrm>
            <a:off x="4507575" y="1144500"/>
            <a:ext cx="4464899" cy="3344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i="1"/>
              <a:t>Apprenticeship in Literacy</a:t>
            </a:r>
          </a:p>
          <a:p>
            <a:pPr lvl="0" rtl="0">
              <a:buNone/>
            </a:pPr>
            <a:r>
              <a:rPr lang="en" sz="1800">
                <a:solidFill>
                  <a:srgbClr val="FF0000"/>
                </a:solidFill>
              </a:rPr>
              <a:t>Seminar 5</a:t>
            </a:r>
          </a:p>
          <a:p>
            <a:endParaRPr lang="en" sz="1800">
              <a:solidFill>
                <a:srgbClr val="FF0000"/>
              </a:solidFill>
            </a:endParaRPr>
          </a:p>
          <a:p>
            <a:pPr lvl="0" rtl="0">
              <a:buNone/>
            </a:pPr>
            <a:r>
              <a:rPr lang="en" sz="1800" i="1"/>
              <a:t>Talking, Drawing, Writing</a:t>
            </a:r>
          </a:p>
          <a:p>
            <a:pPr lvl="0" rtl="0">
              <a:buNone/>
            </a:pPr>
            <a:r>
              <a:rPr lang="en" sz="1800">
                <a:solidFill>
                  <a:srgbClr val="FF0000"/>
                </a:solidFill>
              </a:rPr>
              <a:t>Seminar 5</a:t>
            </a:r>
          </a:p>
          <a:p>
            <a:endParaRPr lang="en" sz="1800">
              <a:solidFill>
                <a:srgbClr val="FF0000"/>
              </a:solidFill>
            </a:endParaRPr>
          </a:p>
          <a:p>
            <a:pPr lvl="0" rtl="0">
              <a:buNone/>
            </a:pPr>
            <a:r>
              <a:rPr lang="en" sz="1800" i="1"/>
              <a:t>Nurturing Knowledge</a:t>
            </a:r>
          </a:p>
          <a:p>
            <a:pPr lvl="0" rtl="0">
              <a:buNone/>
            </a:pPr>
            <a:r>
              <a:rPr lang="en" sz="1800">
                <a:solidFill>
                  <a:srgbClr val="FF0000"/>
                </a:solidFill>
              </a:rPr>
              <a:t>North Conference Room</a:t>
            </a:r>
          </a:p>
          <a:p>
            <a:endParaRPr lang="en" sz="1800">
              <a:solidFill>
                <a:srgbClr val="FF0000"/>
              </a:solidFill>
            </a:endParaRPr>
          </a:p>
          <a:p>
            <a:pPr lvl="0" rtl="0">
              <a:buNone/>
            </a:pPr>
            <a:r>
              <a:rPr lang="en" sz="1800" i="1"/>
              <a:t>Powerful Conten</a:t>
            </a:r>
            <a:r>
              <a:rPr lang="en" sz="1800"/>
              <a:t>t</a:t>
            </a:r>
          </a:p>
          <a:p>
            <a:pPr>
              <a:buNone/>
            </a:pPr>
            <a:r>
              <a:rPr lang="en" sz="1800">
                <a:solidFill>
                  <a:srgbClr val="FF0000"/>
                </a:solidFill>
              </a:rPr>
              <a:t>This room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Our learning so far...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84500" y="1013925"/>
            <a:ext cx="8945699" cy="3453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144" name="Shape 144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137300" y="205975"/>
            <a:ext cx="8808374" cy="4441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Essential Elements of Elementary Instruction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457200" y="1415250"/>
            <a:ext cx="8229600" cy="3051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Take some time to read through each category we’ve identified: oral language, collaboration, integration, prior knowledge, assessment.</a:t>
            </a:r>
          </a:p>
          <a:p>
            <a:endParaRPr lang="en" sz="2400"/>
          </a:p>
          <a:p>
            <a:pPr marL="914400" lvl="1" indent="-381000" rtl="0">
              <a:buClr>
                <a:schemeClr val="lt2"/>
              </a:buClr>
              <a:buSzPct val="100000"/>
              <a:buFont typeface="Courier New"/>
              <a:buChar char="o"/>
            </a:pPr>
            <a:r>
              <a:rPr lang="en" sz="2400"/>
              <a:t>What would you add or delete?  Why? </a:t>
            </a:r>
          </a:p>
          <a:p>
            <a:endParaRPr lang="en" sz="2400"/>
          </a:p>
          <a:p>
            <a:pPr marL="914400" lvl="1" indent="-381000" rtl="0">
              <a:buClr>
                <a:schemeClr val="lt2"/>
              </a:buClr>
              <a:buSzPct val="100000"/>
              <a:buFont typeface="Courier New"/>
              <a:buChar char="o"/>
            </a:pPr>
            <a:r>
              <a:rPr lang="en" sz="2400"/>
              <a:t>What ideas would fit under more than one category? </a:t>
            </a:r>
          </a:p>
          <a:p>
            <a:endParaRPr lang="en"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Wrap Up</a:t>
            </a:r>
          </a:p>
        </p:txBody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211225" y="939975"/>
            <a:ext cx="8702699" cy="3527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Next meeting: March 11- HALF DAY.  Topic: CCSS. </a:t>
            </a:r>
          </a:p>
          <a:p>
            <a:pPr lvl="0" rtl="0">
              <a:buNone/>
            </a:pPr>
            <a:r>
              <a:rPr lang="en" sz="2400"/>
              <a:t> </a:t>
            </a:r>
          </a:p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Bring your research book.</a:t>
            </a:r>
          </a:p>
          <a:p>
            <a:endParaRPr lang="en" sz="2400"/>
          </a:p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Complete SCHECHS paperwork </a:t>
            </a:r>
          </a:p>
          <a:p>
            <a:endParaRPr lang="en" sz="2400"/>
          </a:p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Feedback</a:t>
            </a:r>
          </a:p>
          <a:p>
            <a:endParaRPr lang="en" sz="2400"/>
          </a:p>
          <a:p>
            <a:pPr marL="457200" lvl="0" indent="-3810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2400"/>
              <a:t>Name for raffle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11092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Agenda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74325" y="912050"/>
            <a:ext cx="4023299" cy="356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b="1" u="sng"/>
              <a:t>Morning</a:t>
            </a:r>
          </a:p>
          <a:p>
            <a:endParaRPr lang="en" sz="1800" b="1" u="sng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Norms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Big Ideas from books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Dr. Gina Cervetti 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De-brief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Lunch</a:t>
            </a:r>
          </a:p>
          <a:p>
            <a:endParaRPr lang="en" sz="1800"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4846325" y="912050"/>
            <a:ext cx="4023299" cy="40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b="1" u="sng"/>
              <a:t>Afternoon</a:t>
            </a:r>
          </a:p>
          <a:p>
            <a:endParaRPr lang="en" sz="1800" b="1" u="sng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Research book groups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Framework Book Groups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Charting our learning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Wrap Up and next meeting.</a:t>
            </a:r>
          </a:p>
          <a:p>
            <a:endParaRPr lang="en" sz="18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153175"/>
            <a:ext cx="8229600" cy="7655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Norms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274325" y="752976"/>
            <a:ext cx="8595299" cy="4184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2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1.</a:t>
            </a: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Stay fully engaged with discussion or activity</a:t>
            </a:r>
            <a:r>
              <a:rPr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Hold off side bars and use of technology to scheduled breaks.  Group will use parking lot for burning questions.</a:t>
            </a:r>
          </a:p>
          <a:p>
            <a:endParaRPr lang="en"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2.</a:t>
            </a: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Will follow a planned agenda</a:t>
            </a:r>
            <a:r>
              <a:rPr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with flexibility to accommodate speakers’ questions, and process time.</a:t>
            </a:r>
          </a:p>
          <a:p>
            <a:endParaRPr lang="en"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rtl="0">
              <a:lnSpc>
                <a:spcPct val="115000"/>
              </a:lnSpc>
              <a:buClr>
                <a:schemeClr val="dk2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3.</a:t>
            </a: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Respect</a:t>
            </a:r>
            <a:r>
              <a:rPr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other opinions and ideas.  Monitor airtime so everyone will have a voice.  Push yourself and your thinking.</a:t>
            </a:r>
          </a:p>
          <a:p>
            <a:endParaRPr lang="en"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lnSpc>
                <a:spcPct val="115000"/>
              </a:lnSpc>
              <a:buClr>
                <a:schemeClr val="dk2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4.</a:t>
            </a:r>
            <a:r>
              <a:rPr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Come Prepared</a:t>
            </a:r>
            <a:r>
              <a:rPr lang="en" sz="18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.  Materials read.  Take care of personal needs when necessary.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309350" y="195403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Triad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93175" y="918850"/>
            <a:ext cx="8229600" cy="3400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Hold up your research book.</a:t>
            </a:r>
          </a:p>
          <a:p>
            <a:endParaRPr lang="en"/>
          </a:p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Join two other people who have DIFFERENT research books than you.</a:t>
            </a:r>
          </a:p>
          <a:p>
            <a:endParaRPr lang="en"/>
          </a:p>
          <a:p>
            <a:pPr marL="457200" lvl="0" indent="-4318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Share your learning from this book up to this point.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288225" y="121475"/>
            <a:ext cx="69465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Questions to guide Triads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288225" y="809900"/>
            <a:ext cx="8229600" cy="3403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What’s the overall purpose of your book?</a:t>
            </a:r>
          </a:p>
          <a:p>
            <a:endParaRPr lang="en" sz="3000"/>
          </a:p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What’s the most powerful thing you’ve learned so far? </a:t>
            </a:r>
          </a:p>
          <a:p>
            <a:endParaRPr lang="en" sz="3000"/>
          </a:p>
          <a:p>
            <a:pPr marL="457200" lvl="0" indent="-4191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What questions do you have? </a:t>
            </a:r>
          </a:p>
          <a:p>
            <a:endParaRPr lang="en" sz="3000"/>
          </a:p>
          <a:p>
            <a:pPr marL="457200" lvl="0" indent="-4191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3000"/>
              <a:t>What do you hope to still learn?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Take aways? 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/>
              <a:t>What new things did you learn in  your triads? 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172050" y="179550"/>
            <a:ext cx="8229600" cy="7043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Dr. Gina Cervetti</a:t>
            </a:r>
          </a:p>
        </p:txBody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172050" y="841075"/>
            <a:ext cx="8794800" cy="3626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/>
              <a:t>Assistant Professor at University of Michigan, formerly at the University of California, the University of Colorado after earning PhD at MSU. </a:t>
            </a:r>
          </a:p>
          <a:p>
            <a:endParaRPr lang="en" sz="1800"/>
          </a:p>
          <a:p>
            <a:pPr lvl="0" rtl="0">
              <a:buNone/>
            </a:pPr>
            <a:r>
              <a:rPr lang="en" sz="1800" b="1"/>
              <a:t>Some of her research focus points:</a:t>
            </a:r>
          </a:p>
          <a:p>
            <a:endParaRPr lang="en" sz="1800" b="1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The interface of literacy and content area learning.</a:t>
            </a:r>
          </a:p>
          <a:p>
            <a:endParaRPr lang="en" sz="1800"/>
          </a:p>
          <a:p>
            <a:pPr marL="457200" lvl="0" indent="-342900" rtl="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How inquiry experience in science can provide and authentic </a:t>
            </a:r>
          </a:p>
          <a:p>
            <a:pPr lvl="0" rtl="0">
              <a:buNone/>
            </a:pPr>
            <a:r>
              <a:rPr lang="en" sz="1800"/>
              <a:t>        and engaging meaning-based context for literacy learning.</a:t>
            </a:r>
          </a:p>
          <a:p>
            <a:endParaRPr lang="en" sz="1800"/>
          </a:p>
          <a:p>
            <a:pPr marL="457200" lvl="0" indent="-342900">
              <a:buClr>
                <a:schemeClr val="lt2"/>
              </a:buClr>
              <a:buSzPct val="166666"/>
              <a:buFont typeface="Arial"/>
              <a:buChar char="•"/>
            </a:pPr>
            <a:r>
              <a:rPr lang="en" sz="1800"/>
              <a:t>Inquiry across the curriculum and outside of school. </a:t>
            </a:r>
          </a:p>
        </p:txBody>
      </p:sp>
      <p:pic>
        <p:nvPicPr>
          <p:cNvPr id="97" name="Shape 9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7012900" y="1996150"/>
            <a:ext cx="1953950" cy="234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De-briefing our guest speaker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256525" y="695325"/>
            <a:ext cx="8229600" cy="3571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
What were key points that stood out for you?</a:t>
            </a:r>
          </a:p>
          <a:p>
            <a:pPr lvl="0" rtl="0">
              <a:spcBef>
                <a:spcPts val="600"/>
              </a:spcBef>
              <a:buNone/>
            </a:pPr>
            <a:r>
              <a:rPr lang="en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was new information for you?</a:t>
            </a:r>
          </a:p>
          <a:p>
            <a:endParaRPr lang="en"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did you question?  </a:t>
            </a:r>
          </a:p>
          <a:p>
            <a:endParaRPr lang="en"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rtl="0">
              <a:spcBef>
                <a:spcPts val="60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could you take back to your practice?</a:t>
            </a:r>
          </a:p>
          <a:p>
            <a:endParaRPr lang="en" sz="24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buNone/>
            </a:pPr>
            <a:r>
              <a:rPr lang="en"/>
              <a:t>LUNCH 11:00-12:00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266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110" name="Shape 11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96750" y="1126750"/>
            <a:ext cx="8150500" cy="326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olor-strip">
  <a:themeElements>
    <a:clrScheme name="Custom 458">
      <a:dk1>
        <a:srgbClr val="6A0212"/>
      </a:dk1>
      <a:lt1>
        <a:srgbClr val="B43C3E"/>
      </a:lt1>
      <a:dk2>
        <a:srgbClr val="000000"/>
      </a:dk2>
      <a:lt2>
        <a:srgbClr val="E9E0C9"/>
      </a:lt2>
      <a:accent1>
        <a:srgbClr val="D60030"/>
      </a:accent1>
      <a:accent2>
        <a:srgbClr val="FFA711"/>
      </a:accent2>
      <a:accent3>
        <a:srgbClr val="709E0B"/>
      </a:accent3>
      <a:accent4>
        <a:srgbClr val="006985"/>
      </a:accent4>
      <a:accent5>
        <a:srgbClr val="3A1E5E"/>
      </a:accent5>
      <a:accent6>
        <a:srgbClr val="FF6428"/>
      </a:accent6>
      <a:hlink>
        <a:srgbClr val="CDA43D"/>
      </a:hlink>
      <a:folHlink>
        <a:srgbClr val="744F1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556</Words>
  <Application>Microsoft Macintosh PowerPoint</Application>
  <PresentationFormat>On-screen Show (16:9)</PresentationFormat>
  <Paragraphs>149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color-strip</vt:lpstr>
      <vt:lpstr>SOEL </vt:lpstr>
      <vt:lpstr>Agenda</vt:lpstr>
      <vt:lpstr>Norms</vt:lpstr>
      <vt:lpstr>Triad</vt:lpstr>
      <vt:lpstr>Questions to guide Triads</vt:lpstr>
      <vt:lpstr>Take aways? </vt:lpstr>
      <vt:lpstr>Dr. Gina Cervetti</vt:lpstr>
      <vt:lpstr>De-briefing our guest speaker</vt:lpstr>
      <vt:lpstr>LUNCH 11:00-12:00</vt:lpstr>
      <vt:lpstr>Research Books </vt:lpstr>
      <vt:lpstr>BREAK until 1:30</vt:lpstr>
      <vt:lpstr>Framework Book </vt:lpstr>
      <vt:lpstr>Meeting locations- return here at 2:45</vt:lpstr>
      <vt:lpstr>Our learning so far...</vt:lpstr>
      <vt:lpstr>Essential Elements of Elementary Instruction</vt:lpstr>
      <vt:lpstr>Wrap Up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SOEL </dc:title>
  <cp:lastModifiedBy>Melissa Brooks-Yip</cp:lastModifiedBy>
  <cp:revision>1</cp:revision>
  <cp:lastPrinted>2014-02-07T17:34:17Z</cp:lastPrinted>
  <dcterms:modified xsi:type="dcterms:W3CDTF">2014-02-07T17:48:47Z</dcterms:modified>
</cp:coreProperties>
</file>