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6" d="100"/>
          <a:sy n="96" d="100"/>
        </p:scale>
        <p:origin x="-112" y="-52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55099288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Shape 9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r>
              <a:rPr lang="en"/>
              <a:t>list these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r>
              <a:rPr lang="en"/>
              <a:t>1:00-3:00</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3" name="Shape 11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5" name="Shape 12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1" name="Shape 5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r>
              <a:rPr lang="en"/>
              <a:t>8:30-9:00</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5" name="Shape 75"/>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r>
              <a:rPr lang="en"/>
              <a:t>9:30-12:00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spAutoFit/>
          </a:bodyPr>
          <a:lstStyle/>
          <a:p>
            <a:pPr>
              <a:spcBef>
                <a:spcPts val="0"/>
              </a:spcBef>
              <a:buNone/>
            </a:pPr>
            <a:r>
              <a:rPr lang="en"/>
              <a:t>9:20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a:off x="372035" y="233279"/>
            <a:ext cx="8399999" cy="3330600"/>
          </a:xfrm>
          <a:prstGeom prst="roundRect">
            <a:avLst>
              <a:gd name="adj" fmla="val 3653"/>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9" name="Shape 9"/>
          <p:cNvSpPr/>
          <p:nvPr/>
        </p:nvSpPr>
        <p:spPr>
          <a:xfrm>
            <a:off x="372035" y="3678300"/>
            <a:ext cx="8399999" cy="904800"/>
          </a:xfrm>
          <a:prstGeom prst="roundRect">
            <a:avLst>
              <a:gd name="adj" fmla="val 15243"/>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10" name="Shape 10"/>
          <p:cNvSpPr txBox="1">
            <a:spLocks noGrp="1"/>
          </p:cNvSpPr>
          <p:nvPr>
            <p:ph type="ctrTitle"/>
          </p:nvPr>
        </p:nvSpPr>
        <p:spPr>
          <a:xfrm>
            <a:off x="685800" y="473108"/>
            <a:ext cx="7772400" cy="2842199"/>
          </a:xfrm>
          <a:prstGeom prst="rect">
            <a:avLst/>
          </a:prstGeom>
        </p:spPr>
        <p:txBody>
          <a:bodyPr lIns="91425" tIns="91425" rIns="91425" bIns="91425" anchor="b" anchorCtr="0"/>
          <a:lstStyle>
            <a:lvl1pPr>
              <a:spcBef>
                <a:spcPts val="0"/>
              </a:spcBef>
              <a:buSzPct val="100000"/>
              <a:defRPr sz="7200"/>
            </a:lvl1pPr>
            <a:lvl2pPr>
              <a:spcBef>
                <a:spcPts val="0"/>
              </a:spcBef>
              <a:buSzPct val="100000"/>
              <a:defRPr sz="7200"/>
            </a:lvl2pPr>
            <a:lvl3pPr>
              <a:spcBef>
                <a:spcPts val="0"/>
              </a:spcBef>
              <a:buSzPct val="100000"/>
              <a:defRPr sz="7200"/>
            </a:lvl3pPr>
            <a:lvl4pPr>
              <a:spcBef>
                <a:spcPts val="0"/>
              </a:spcBef>
              <a:buSzPct val="100000"/>
              <a:defRPr sz="7200"/>
            </a:lvl4pPr>
            <a:lvl5pPr>
              <a:spcBef>
                <a:spcPts val="0"/>
              </a:spcBef>
              <a:buSzPct val="100000"/>
              <a:defRPr sz="7200"/>
            </a:lvl5pPr>
            <a:lvl6pPr>
              <a:spcBef>
                <a:spcPts val="0"/>
              </a:spcBef>
              <a:buSzPct val="100000"/>
              <a:defRPr sz="7200"/>
            </a:lvl6pPr>
            <a:lvl7pPr>
              <a:spcBef>
                <a:spcPts val="0"/>
              </a:spcBef>
              <a:buSzPct val="100000"/>
              <a:defRPr sz="7200"/>
            </a:lvl7pPr>
            <a:lvl8pPr>
              <a:spcBef>
                <a:spcPts val="0"/>
              </a:spcBef>
              <a:buSzPct val="100000"/>
              <a:defRPr sz="7200"/>
            </a:lvl8pPr>
            <a:lvl9pPr>
              <a:spcBef>
                <a:spcPts val="0"/>
              </a:spcBef>
              <a:buSzPct val="100000"/>
              <a:defRPr sz="7200"/>
            </a:lvl9pPr>
          </a:lstStyle>
          <a:p>
            <a:endParaRPr/>
          </a:p>
        </p:txBody>
      </p:sp>
      <p:sp>
        <p:nvSpPr>
          <p:cNvPr id="11" name="Shape 11"/>
          <p:cNvSpPr txBox="1">
            <a:spLocks noGrp="1"/>
          </p:cNvSpPr>
          <p:nvPr>
            <p:ph type="subTitle" idx="1"/>
          </p:nvPr>
        </p:nvSpPr>
        <p:spPr>
          <a:xfrm>
            <a:off x="685800" y="3896921"/>
            <a:ext cx="7772400" cy="460800"/>
          </a:xfrm>
          <a:prstGeom prst="rect">
            <a:avLst/>
          </a:prstGeom>
        </p:spPr>
        <p:txBody>
          <a:bodyPr lIns="91425" tIns="91425" rIns="91425" bIns="91425" anchor="ctr" anchorCtr="0"/>
          <a:lstStyle>
            <a:lvl1pPr>
              <a:spcBef>
                <a:spcPts val="0"/>
              </a:spcBef>
              <a:buNone/>
              <a:defRPr/>
            </a:lvl1pPr>
            <a:lvl2pPr>
              <a:spcBef>
                <a:spcPts val="0"/>
              </a:spcBef>
              <a:buSzPct val="100000"/>
              <a:buNone/>
              <a:defRPr sz="3000"/>
            </a:lvl2pPr>
            <a:lvl3pPr>
              <a:spcBef>
                <a:spcPts val="0"/>
              </a:spcBef>
              <a:buSzPct val="100000"/>
              <a:buNone/>
              <a:defRPr sz="3000"/>
            </a:lvl3pPr>
            <a:lvl4pPr>
              <a:spcBef>
                <a:spcPts val="0"/>
              </a:spcBef>
              <a:buSzPct val="100000"/>
              <a:buNone/>
              <a:defRPr sz="3000"/>
            </a:lvl4pPr>
            <a:lvl5pPr>
              <a:spcBef>
                <a:spcPts val="0"/>
              </a:spcBef>
              <a:buSzPct val="100000"/>
              <a:buNone/>
              <a:defRPr sz="3000"/>
            </a:lvl5pPr>
            <a:lvl6pPr>
              <a:spcBef>
                <a:spcPts val="0"/>
              </a:spcBef>
              <a:buSzPct val="100000"/>
              <a:buNone/>
              <a:defRPr sz="3000"/>
            </a:lvl6pPr>
            <a:lvl7pPr>
              <a:spcBef>
                <a:spcPts val="0"/>
              </a:spcBef>
              <a:buSzPct val="100000"/>
              <a:buNone/>
              <a:defRPr sz="3000"/>
            </a:lvl7pPr>
            <a:lvl8pPr>
              <a:spcBef>
                <a:spcPts val="0"/>
              </a:spcBef>
              <a:buSzPct val="100000"/>
              <a:buNone/>
              <a:defRPr sz="3000"/>
            </a:lvl8pPr>
            <a:lvl9pPr>
              <a:spcBef>
                <a:spcPts val="0"/>
              </a:spcBef>
              <a:buSzPct val="100000"/>
              <a:buNone/>
              <a:defRPr sz="30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2"/>
        <p:cNvGrpSpPr/>
        <p:nvPr/>
      </p:nvGrpSpPr>
      <p:grpSpPr>
        <a:xfrm>
          <a:off x="0" y="0"/>
          <a:ext cx="0" cy="0"/>
          <a:chOff x="0" y="0"/>
          <a:chExt cx="0" cy="0"/>
        </a:xfrm>
      </p:grpSpPr>
      <p:sp>
        <p:nvSpPr>
          <p:cNvPr id="13" name="Shape 13"/>
          <p:cNvSpPr/>
          <p:nvPr/>
        </p:nvSpPr>
        <p:spPr>
          <a:xfrm>
            <a:off x="372035" y="1163170"/>
            <a:ext cx="8399999" cy="3877800"/>
          </a:xfrm>
          <a:prstGeom prst="roundRect">
            <a:avLst>
              <a:gd name="adj" fmla="val 2970"/>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14" name="Shape 14"/>
          <p:cNvSpPr/>
          <p:nvPr/>
        </p:nvSpPr>
        <p:spPr>
          <a:xfrm rot="10800000" flipH="1">
            <a:off x="372035" y="59"/>
            <a:ext cx="8399999" cy="10497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15" name="Shape 15"/>
          <p:cNvSpPr txBox="1">
            <a:spLocks noGrp="1"/>
          </p:cNvSpPr>
          <p:nvPr>
            <p:ph type="title"/>
          </p:nvPr>
        </p:nvSpPr>
        <p:spPr>
          <a:xfrm>
            <a:off x="457200" y="139527"/>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6" name="Shape 1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
        <p:nvSpPr>
          <p:cNvPr id="18" name="Shape 18"/>
          <p:cNvSpPr/>
          <p:nvPr/>
        </p:nvSpPr>
        <p:spPr>
          <a:xfrm>
            <a:off x="372035" y="1163170"/>
            <a:ext cx="4114800" cy="3877800"/>
          </a:xfrm>
          <a:prstGeom prst="roundRect">
            <a:avLst>
              <a:gd name="adj" fmla="val 3784"/>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19" name="Shape 19"/>
          <p:cNvSpPr/>
          <p:nvPr/>
        </p:nvSpPr>
        <p:spPr>
          <a:xfrm rot="10800000" flipH="1">
            <a:off x="372035" y="59"/>
            <a:ext cx="8399999" cy="10497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20" name="Shape 20"/>
          <p:cNvSpPr txBox="1">
            <a:spLocks noGrp="1"/>
          </p:cNvSpPr>
          <p:nvPr>
            <p:ph type="title"/>
          </p:nvPr>
        </p:nvSpPr>
        <p:spPr>
          <a:xfrm>
            <a:off x="457200" y="139527"/>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457200" y="1200150"/>
            <a:ext cx="3925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2" name="Shape 22"/>
          <p:cNvSpPr/>
          <p:nvPr/>
        </p:nvSpPr>
        <p:spPr>
          <a:xfrm>
            <a:off x="4657164" y="1163170"/>
            <a:ext cx="4114800" cy="3877800"/>
          </a:xfrm>
          <a:prstGeom prst="roundRect">
            <a:avLst>
              <a:gd name="adj" fmla="val 3784"/>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23" name="Shape 23"/>
          <p:cNvSpPr txBox="1">
            <a:spLocks noGrp="1"/>
          </p:cNvSpPr>
          <p:nvPr>
            <p:ph type="body" idx="2"/>
          </p:nvPr>
        </p:nvSpPr>
        <p:spPr>
          <a:xfrm>
            <a:off x="4761353" y="1200150"/>
            <a:ext cx="3925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p:nvPr/>
        </p:nvSpPr>
        <p:spPr>
          <a:xfrm>
            <a:off x="372035" y="1163170"/>
            <a:ext cx="8399999" cy="3877800"/>
          </a:xfrm>
          <a:prstGeom prst="roundRect">
            <a:avLst>
              <a:gd name="adj" fmla="val 2970"/>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26" name="Shape 26"/>
          <p:cNvSpPr/>
          <p:nvPr/>
        </p:nvSpPr>
        <p:spPr>
          <a:xfrm rot="10800000" flipH="1">
            <a:off x="372035" y="59"/>
            <a:ext cx="8399999" cy="1049700"/>
          </a:xfrm>
          <a:prstGeom prst="round2SameRect">
            <a:avLst>
              <a:gd name="adj1" fmla="val 10590"/>
              <a:gd name="adj2" fmla="val 0"/>
            </a:avLst>
          </a:prstGeom>
          <a:solidFill>
            <a:srgbClr val="FFFFFF"/>
          </a:solidFill>
          <a:ln>
            <a:noFill/>
          </a:ln>
        </p:spPr>
        <p:txBody>
          <a:bodyPr lIns="91425" tIns="45700" rIns="91425" bIns="45700" anchor="ctr" anchorCtr="0">
            <a:spAutoFit/>
          </a:bodyPr>
          <a:lstStyle/>
          <a:p>
            <a:pPr>
              <a:spcBef>
                <a:spcPts val="0"/>
              </a:spcBef>
              <a:buNone/>
            </a:pPr>
            <a:endParaRPr/>
          </a:p>
        </p:txBody>
      </p:sp>
      <p:sp>
        <p:nvSpPr>
          <p:cNvPr id="27" name="Shape 27"/>
          <p:cNvSpPr txBox="1">
            <a:spLocks noGrp="1"/>
          </p:cNvSpPr>
          <p:nvPr>
            <p:ph type="title"/>
          </p:nvPr>
        </p:nvSpPr>
        <p:spPr>
          <a:xfrm>
            <a:off x="457200" y="139527"/>
            <a:ext cx="8229600" cy="8574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28"/>
        <p:cNvGrpSpPr/>
        <p:nvPr/>
      </p:nvGrpSpPr>
      <p:grpSpPr>
        <a:xfrm>
          <a:off x="0" y="0"/>
          <a:ext cx="0" cy="0"/>
          <a:chOff x="0" y="0"/>
          <a:chExt cx="0" cy="0"/>
        </a:xfrm>
      </p:grpSpPr>
      <p:sp>
        <p:nvSpPr>
          <p:cNvPr id="29" name="Shape 29"/>
          <p:cNvSpPr txBox="1">
            <a:spLocks noGrp="1"/>
          </p:cNvSpPr>
          <p:nvPr>
            <p:ph type="body" idx="1"/>
          </p:nvPr>
        </p:nvSpPr>
        <p:spPr>
          <a:xfrm>
            <a:off x="372035" y="4276652"/>
            <a:ext cx="8399999" cy="649199"/>
          </a:xfrm>
          <a:prstGeom prst="rect">
            <a:avLst/>
          </a:prstGeom>
        </p:spPr>
        <p:txBody>
          <a:bodyPr lIns="91425" tIns="91425" rIns="91425" bIns="91425" anchor="t" anchorCtr="0"/>
          <a:lstStyle>
            <a:lvl1pPr>
              <a:spcBef>
                <a:spcPts val="0"/>
              </a:spcBef>
              <a:buClr>
                <a:schemeClr val="lt1"/>
              </a:buClr>
              <a:buSzPct val="100000"/>
              <a:buNone/>
              <a:defRPr sz="2400" b="1">
                <a:solidFill>
                  <a:schemeClr val="lt1"/>
                </a:solidFill>
              </a:defRPr>
            </a:lvl1pPr>
          </a:lstStyle>
          <a:p>
            <a:endParaRPr/>
          </a:p>
        </p:txBody>
      </p:sp>
      <p:sp>
        <p:nvSpPr>
          <p:cNvPr id="30" name="Shape 30"/>
          <p:cNvSpPr/>
          <p:nvPr/>
        </p:nvSpPr>
        <p:spPr>
          <a:xfrm>
            <a:off x="372035" y="233279"/>
            <a:ext cx="8399999" cy="3868499"/>
          </a:xfrm>
          <a:prstGeom prst="roundRect">
            <a:avLst>
              <a:gd name="adj" fmla="val 2776"/>
            </a:avLst>
          </a:prstGeom>
          <a:solidFill>
            <a:srgbClr val="FFFFFF"/>
          </a:solidFill>
          <a:ln>
            <a:noFill/>
          </a:ln>
        </p:spPr>
        <p:txBody>
          <a:bodyPr lIns="91425" tIns="45700" rIns="91425" bIns="45700" anchor="ctr" anchorCtr="0">
            <a:spAutoFit/>
          </a:bodyPr>
          <a:lstStyle/>
          <a:p>
            <a:pPr>
              <a:spcBef>
                <a:spcPts val="0"/>
              </a:spcBef>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1"/>
        <p:cNvGrpSpPr/>
        <p:nvPr/>
      </p:nvGrpSpPr>
      <p:grpSpPr>
        <a:xfrm>
          <a:off x="0" y="0"/>
          <a:ext cx="0" cy="0"/>
          <a:chOff x="0" y="0"/>
          <a:chExt cx="0" cy="0"/>
        </a:xfrm>
      </p:grpSpPr>
      <p:sp>
        <p:nvSpPr>
          <p:cNvPr id="32" name="Shape 32"/>
          <p:cNvSpPr/>
          <p:nvPr/>
        </p:nvSpPr>
        <p:spPr>
          <a:xfrm>
            <a:off x="372035" y="235584"/>
            <a:ext cx="8399999" cy="4672199"/>
          </a:xfrm>
          <a:prstGeom prst="roundRect">
            <a:avLst>
              <a:gd name="adj" fmla="val 2255"/>
            </a:avLst>
          </a:prstGeom>
          <a:solidFill>
            <a:srgbClr val="FFFFFF"/>
          </a:solidFill>
          <a:ln>
            <a:noFill/>
          </a:ln>
        </p:spPr>
        <p:txBody>
          <a:bodyPr lIns="91425" tIns="45700" rIns="91425" bIns="45700" anchor="ctr" anchorCtr="0">
            <a:spAutoFit/>
          </a:bodyPr>
          <a:lstStyle/>
          <a:p>
            <a:pPr>
              <a:spcBef>
                <a:spcPts val="0"/>
              </a:spcBef>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dk2"/>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139527"/>
            <a:ext cx="8229600" cy="857400"/>
          </a:xfrm>
          <a:prstGeom prst="rect">
            <a:avLst/>
          </a:prstGeom>
          <a:noFill/>
          <a:ln>
            <a:noFill/>
          </a:ln>
        </p:spPr>
        <p:txBody>
          <a:bodyPr lIns="91425" tIns="91425" rIns="91425" bIns="91425" anchor="b" anchorCtr="0"/>
          <a:lstStyle>
            <a:lvl1pPr>
              <a:spcBef>
                <a:spcPts val="0"/>
              </a:spcBef>
              <a:buClr>
                <a:schemeClr val="dk2"/>
              </a:buClr>
              <a:buSzPct val="100000"/>
              <a:buNone/>
              <a:defRPr sz="3600" b="1">
                <a:solidFill>
                  <a:schemeClr val="dk2"/>
                </a:solidFill>
              </a:defRPr>
            </a:lvl1pPr>
            <a:lvl2pPr>
              <a:spcBef>
                <a:spcPts val="0"/>
              </a:spcBef>
              <a:buClr>
                <a:schemeClr val="dk2"/>
              </a:buClr>
              <a:buSzPct val="100000"/>
              <a:buNone/>
              <a:defRPr sz="3600" b="1">
                <a:solidFill>
                  <a:schemeClr val="dk2"/>
                </a:solidFill>
              </a:defRPr>
            </a:lvl2pPr>
            <a:lvl3pPr>
              <a:spcBef>
                <a:spcPts val="0"/>
              </a:spcBef>
              <a:buClr>
                <a:schemeClr val="dk2"/>
              </a:buClr>
              <a:buSzPct val="100000"/>
              <a:buNone/>
              <a:defRPr sz="3600" b="1">
                <a:solidFill>
                  <a:schemeClr val="dk2"/>
                </a:solidFill>
              </a:defRPr>
            </a:lvl3pPr>
            <a:lvl4pPr>
              <a:spcBef>
                <a:spcPts val="0"/>
              </a:spcBef>
              <a:buClr>
                <a:schemeClr val="dk2"/>
              </a:buClr>
              <a:buSzPct val="100000"/>
              <a:buNone/>
              <a:defRPr sz="3600" b="1">
                <a:solidFill>
                  <a:schemeClr val="dk2"/>
                </a:solidFill>
              </a:defRPr>
            </a:lvl4pPr>
            <a:lvl5pPr>
              <a:spcBef>
                <a:spcPts val="0"/>
              </a:spcBef>
              <a:buClr>
                <a:schemeClr val="dk2"/>
              </a:buClr>
              <a:buSzPct val="100000"/>
              <a:buNone/>
              <a:defRPr sz="3600" b="1">
                <a:solidFill>
                  <a:schemeClr val="dk2"/>
                </a:solidFill>
              </a:defRPr>
            </a:lvl5pPr>
            <a:lvl6pPr>
              <a:spcBef>
                <a:spcPts val="0"/>
              </a:spcBef>
              <a:buClr>
                <a:schemeClr val="dk2"/>
              </a:buClr>
              <a:buSzPct val="100000"/>
              <a:buNone/>
              <a:defRPr sz="3600" b="1">
                <a:solidFill>
                  <a:schemeClr val="dk2"/>
                </a:solidFill>
              </a:defRPr>
            </a:lvl6pPr>
            <a:lvl7pPr>
              <a:spcBef>
                <a:spcPts val="0"/>
              </a:spcBef>
              <a:buClr>
                <a:schemeClr val="dk2"/>
              </a:buClr>
              <a:buSzPct val="100000"/>
              <a:buNone/>
              <a:defRPr sz="3600" b="1">
                <a:solidFill>
                  <a:schemeClr val="dk2"/>
                </a:solidFill>
              </a:defRPr>
            </a:lvl7pPr>
            <a:lvl8pPr>
              <a:spcBef>
                <a:spcPts val="0"/>
              </a:spcBef>
              <a:buClr>
                <a:schemeClr val="dk2"/>
              </a:buClr>
              <a:buSzPct val="100000"/>
              <a:buNone/>
              <a:defRPr sz="3600" b="1">
                <a:solidFill>
                  <a:schemeClr val="dk2"/>
                </a:solidFill>
              </a:defRPr>
            </a:lvl8pPr>
            <a:lvl9pPr>
              <a:spcBef>
                <a:spcPts val="0"/>
              </a:spcBef>
              <a:buClr>
                <a:schemeClr val="dk2"/>
              </a:buClr>
              <a:buSzPct val="100000"/>
              <a:buNone/>
              <a:defRPr sz="3600" b="1">
                <a:solidFill>
                  <a:schemeClr val="dk2"/>
                </a:solidFill>
              </a:defRPr>
            </a:lvl9pPr>
          </a:lstStyle>
          <a:p>
            <a:endParaRPr/>
          </a:p>
        </p:txBody>
      </p:sp>
      <p:sp>
        <p:nvSpPr>
          <p:cNvPr id="6" name="Shape 6"/>
          <p:cNvSpPr txBox="1">
            <a:spLocks noGrp="1"/>
          </p:cNvSpPr>
          <p:nvPr>
            <p:ph type="body" idx="1"/>
          </p:nvPr>
        </p:nvSpPr>
        <p:spPr>
          <a:xfrm>
            <a:off x="457200" y="1200150"/>
            <a:ext cx="8229600" cy="3725699"/>
          </a:xfrm>
          <a:prstGeom prst="rect">
            <a:avLst/>
          </a:prstGeom>
          <a:noFill/>
          <a:ln>
            <a:noFill/>
          </a:ln>
        </p:spPr>
        <p:txBody>
          <a:bodyPr lIns="91425" tIns="91425" rIns="91425" b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washlivsoel.wikispaces.com/"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txBox="1">
            <a:spLocks noGrp="1"/>
          </p:cNvSpPr>
          <p:nvPr>
            <p:ph type="ctrTitle"/>
          </p:nvPr>
        </p:nvSpPr>
        <p:spPr>
          <a:xfrm>
            <a:off x="724850" y="792792"/>
            <a:ext cx="7772400" cy="1159799"/>
          </a:xfrm>
          <a:prstGeom prst="rect">
            <a:avLst/>
          </a:prstGeom>
        </p:spPr>
        <p:txBody>
          <a:bodyPr lIns="91425" tIns="91425" rIns="91425" bIns="91425" anchor="b" anchorCtr="0">
            <a:spAutoFit/>
          </a:bodyPr>
          <a:lstStyle/>
          <a:p>
            <a:pPr>
              <a:spcBef>
                <a:spcPts val="0"/>
              </a:spcBef>
              <a:buNone/>
            </a:pPr>
            <a:r>
              <a:rPr lang="en"/>
              <a:t>SOEL </a:t>
            </a:r>
          </a:p>
        </p:txBody>
      </p:sp>
      <p:sp>
        <p:nvSpPr>
          <p:cNvPr id="35" name="Shape 35"/>
          <p:cNvSpPr txBox="1">
            <a:spLocks noGrp="1"/>
          </p:cNvSpPr>
          <p:nvPr>
            <p:ph type="subTitle" idx="1"/>
          </p:nvPr>
        </p:nvSpPr>
        <p:spPr>
          <a:xfrm>
            <a:off x="685800" y="3896921"/>
            <a:ext cx="7772400" cy="460800"/>
          </a:xfrm>
          <a:prstGeom prst="rect">
            <a:avLst/>
          </a:prstGeom>
        </p:spPr>
        <p:txBody>
          <a:bodyPr lIns="91425" tIns="91425" rIns="91425" bIns="91425" anchor="ctr" anchorCtr="0">
            <a:spAutoFit/>
          </a:bodyPr>
          <a:lstStyle/>
          <a:p>
            <a:pPr>
              <a:spcBef>
                <a:spcPts val="0"/>
              </a:spcBef>
              <a:buNone/>
            </a:pPr>
            <a:r>
              <a:rPr lang="en"/>
              <a:t>September 24, 2014</a:t>
            </a:r>
          </a:p>
        </p:txBody>
      </p:sp>
      <p:pic>
        <p:nvPicPr>
          <p:cNvPr id="36" name="Shape 36"/>
          <p:cNvPicPr preferRelativeResize="0"/>
          <p:nvPr/>
        </p:nvPicPr>
        <p:blipFill>
          <a:blip r:embed="rId3">
            <a:alphaModFix/>
          </a:blip>
          <a:stretch>
            <a:fillRect/>
          </a:stretch>
        </p:blipFill>
        <p:spPr>
          <a:xfrm>
            <a:off x="4040625" y="253750"/>
            <a:ext cx="3347675" cy="3279350"/>
          </a:xfrm>
          <a:prstGeom prst="rect">
            <a:avLst/>
          </a:prstGeom>
          <a:noFill/>
          <a:ln>
            <a:noFill/>
          </a:ln>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LUNCH</a:t>
            </a:r>
          </a:p>
        </p:txBody>
      </p:sp>
      <p:sp>
        <p:nvSpPr>
          <p:cNvPr id="91" name="Shape 91"/>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a:spcBef>
                <a:spcPts val="0"/>
              </a:spcBef>
              <a:buNone/>
            </a:pPr>
            <a:endParaRPr/>
          </a:p>
        </p:txBody>
      </p:sp>
      <p:pic>
        <p:nvPicPr>
          <p:cNvPr id="92" name="Shape 92"/>
          <p:cNvPicPr preferRelativeResize="0"/>
          <p:nvPr/>
        </p:nvPicPr>
        <p:blipFill>
          <a:blip r:embed="rId3">
            <a:alphaModFix/>
          </a:blip>
          <a:stretch>
            <a:fillRect/>
          </a:stretch>
        </p:blipFill>
        <p:spPr>
          <a:xfrm>
            <a:off x="1551825" y="1317600"/>
            <a:ext cx="5709574" cy="3171974"/>
          </a:xfrm>
          <a:prstGeom prst="rect">
            <a:avLst/>
          </a:prstGeom>
          <a:noFill/>
          <a:ln>
            <a:noFill/>
          </a:ln>
        </p:spPr>
      </p:pic>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Year One Review</a:t>
            </a:r>
          </a:p>
        </p:txBody>
      </p:sp>
      <p:sp>
        <p:nvSpPr>
          <p:cNvPr id="98" name="Shape 98"/>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spcBef>
                <a:spcPts val="0"/>
              </a:spcBef>
              <a:buNone/>
            </a:pPr>
            <a:r>
              <a:rPr lang="en"/>
              <a:t>What were your questions about year one learning? </a:t>
            </a:r>
          </a:p>
          <a:p>
            <a:pPr rtl="0">
              <a:spcBef>
                <a:spcPts val="0"/>
              </a:spcBef>
              <a:buNone/>
            </a:pPr>
            <a:endParaRPr/>
          </a:p>
          <a:p>
            <a:pPr>
              <a:spcBef>
                <a:spcPts val="0"/>
              </a:spcBef>
              <a:buNone/>
            </a:pPr>
            <a:r>
              <a:rPr lang="en"/>
              <a:t>We will chart these to help us plan the next meeting.</a:t>
            </a:r>
          </a:p>
        </p:txBody>
      </p:sp>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sz="3000"/>
              <a:t>Teacher Research with Cathy Fleischer</a:t>
            </a:r>
          </a:p>
        </p:txBody>
      </p:sp>
      <p:sp>
        <p:nvSpPr>
          <p:cNvPr id="104" name="Shape 104"/>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lnSpc>
                <a:spcPct val="140000"/>
              </a:lnSpc>
              <a:spcBef>
                <a:spcPts val="0"/>
              </a:spcBef>
              <a:buNone/>
            </a:pPr>
            <a:r>
              <a:rPr lang="en" sz="1400" b="1">
                <a:solidFill>
                  <a:srgbClr val="FF0000"/>
                </a:solidFill>
              </a:rPr>
              <a:t>PhD, University of Michigan      MEd, University of Virginia       BA, Connecticut College</a:t>
            </a:r>
          </a:p>
          <a:p>
            <a:pPr algn="just" rtl="0">
              <a:lnSpc>
                <a:spcPct val="140000"/>
              </a:lnSpc>
              <a:spcBef>
                <a:spcPts val="0"/>
              </a:spcBef>
              <a:buNone/>
            </a:pPr>
            <a:r>
              <a:rPr lang="en" sz="1400" b="1">
                <a:solidFill>
                  <a:srgbClr val="000000"/>
                </a:solidFill>
              </a:rPr>
              <a:t>  Having taught at the high school, community college, and university level,  in 1990, Cathy began teaching courses at EMU in English education and literacy. She works with undergraduate and graduate students, and co-directs the Eastern Michigan University Writing Project.</a:t>
            </a:r>
          </a:p>
          <a:p>
            <a:pPr rtl="0">
              <a:lnSpc>
                <a:spcPct val="140000"/>
              </a:lnSpc>
              <a:spcBef>
                <a:spcPts val="0"/>
              </a:spcBef>
              <a:buNone/>
            </a:pPr>
            <a:r>
              <a:rPr lang="en" sz="1400" b="1">
                <a:solidFill>
                  <a:srgbClr val="FF0000"/>
                </a:solidFill>
              </a:rPr>
              <a:t>FOCUS:</a:t>
            </a:r>
          </a:p>
          <a:p>
            <a:pPr marL="457200" lvl="0" indent="-317500" rtl="0">
              <a:lnSpc>
                <a:spcPct val="140000"/>
              </a:lnSpc>
              <a:spcBef>
                <a:spcPts val="0"/>
              </a:spcBef>
              <a:buClr>
                <a:srgbClr val="000000"/>
              </a:buClr>
              <a:buSzPct val="100000"/>
              <a:buFont typeface="Arial"/>
              <a:buChar char="●"/>
            </a:pPr>
            <a:r>
              <a:rPr lang="en" sz="1400" b="1" u="sng">
                <a:solidFill>
                  <a:srgbClr val="6AA84F"/>
                </a:solidFill>
              </a:rPr>
              <a:t> T</a:t>
            </a:r>
            <a:r>
              <a:rPr lang="en" sz="1400" b="1" i="1" u="sng">
                <a:solidFill>
                  <a:srgbClr val="6AA84F"/>
                </a:solidFill>
              </a:rPr>
              <a:t>eacher-research</a:t>
            </a:r>
            <a:r>
              <a:rPr lang="en" sz="1400" b="1" u="sng">
                <a:solidFill>
                  <a:srgbClr val="6AA84F"/>
                </a:solidFill>
              </a:rPr>
              <a:t>:</a:t>
            </a:r>
            <a:r>
              <a:rPr lang="en" sz="1400" b="1">
                <a:solidFill>
                  <a:srgbClr val="6AA84F"/>
                </a:solidFill>
              </a:rPr>
              <a:t> </a:t>
            </a:r>
            <a:r>
              <a:rPr lang="en" sz="1400" b="1">
                <a:solidFill>
                  <a:srgbClr val="000000"/>
                </a:solidFill>
              </a:rPr>
              <a:t>how classroom teachers might reflect in a systematic and careful way;</a:t>
            </a:r>
          </a:p>
          <a:p>
            <a:pPr marL="457200" lvl="0" indent="-317500" rtl="0">
              <a:lnSpc>
                <a:spcPct val="140000"/>
              </a:lnSpc>
              <a:spcBef>
                <a:spcPts val="0"/>
              </a:spcBef>
              <a:buClr>
                <a:srgbClr val="000000"/>
              </a:buClr>
              <a:buSzPct val="100000"/>
              <a:buFont typeface="Arial"/>
              <a:buChar char="●"/>
            </a:pPr>
            <a:r>
              <a:rPr lang="en" sz="1400" b="1" i="1" u="sng">
                <a:solidFill>
                  <a:srgbClr val="1155CC"/>
                </a:solidFill>
              </a:rPr>
              <a:t>Teacher advocacy:</a:t>
            </a:r>
            <a:r>
              <a:rPr lang="en" sz="1400" b="1">
                <a:solidFill>
                  <a:srgbClr val="1155CC"/>
                </a:solidFill>
              </a:rPr>
              <a:t> </a:t>
            </a:r>
            <a:r>
              <a:rPr lang="en" sz="1400" b="1">
                <a:solidFill>
                  <a:srgbClr val="000000"/>
                </a:solidFill>
              </a:rPr>
              <a:t>how teachers can work with networks of parents and other community members to help others understand effective classroom practices.</a:t>
            </a:r>
          </a:p>
          <a:p>
            <a:pPr marL="457200" lvl="0" indent="-317500">
              <a:lnSpc>
                <a:spcPct val="140000"/>
              </a:lnSpc>
              <a:spcBef>
                <a:spcPts val="0"/>
              </a:spcBef>
              <a:buClr>
                <a:srgbClr val="000000"/>
              </a:buClr>
              <a:buSzPct val="100000"/>
              <a:buFont typeface="Arial"/>
              <a:buChar char="●"/>
            </a:pPr>
            <a:r>
              <a:rPr lang="en" sz="1400" b="1" i="1" u="sng">
                <a:solidFill>
                  <a:srgbClr val="FF9900"/>
                </a:solidFill>
              </a:rPr>
              <a:t>Disciplinary Literacy</a:t>
            </a:r>
            <a:r>
              <a:rPr lang="en" sz="1400" b="1" u="sng">
                <a:solidFill>
                  <a:srgbClr val="FF9900"/>
                </a:solidFill>
              </a:rPr>
              <a:t>:</a:t>
            </a:r>
            <a:r>
              <a:rPr lang="en" sz="1400" b="1">
                <a:solidFill>
                  <a:srgbClr val="FF9900"/>
                </a:solidFill>
              </a:rPr>
              <a:t> </a:t>
            </a:r>
            <a:r>
              <a:rPr lang="en" sz="1400" b="1">
                <a:solidFill>
                  <a:srgbClr val="000000"/>
                </a:solidFill>
              </a:rPr>
              <a:t> how practitioners of particular disciplines read, write, talk and think and how that knowledge can help students be successful in college and beyond.</a:t>
            </a:r>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Our Wikispace!</a:t>
            </a:r>
          </a:p>
        </p:txBody>
      </p:sp>
      <p:sp>
        <p:nvSpPr>
          <p:cNvPr id="110" name="Shape 110"/>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spcBef>
                <a:spcPts val="0"/>
              </a:spcBef>
              <a:buNone/>
            </a:pPr>
            <a:r>
              <a:rPr lang="en" u="sng">
                <a:solidFill>
                  <a:schemeClr val="hlink"/>
                </a:solidFill>
                <a:hlinkClick r:id="rId3"/>
              </a:rPr>
              <a:t>http://washlivsoel.wikispaces.com/</a:t>
            </a:r>
          </a:p>
          <a:p>
            <a:pPr marL="457200" lvl="0" indent="-419100" rtl="0">
              <a:spcBef>
                <a:spcPts val="0"/>
              </a:spcBef>
              <a:buClr>
                <a:schemeClr val="dk1"/>
              </a:buClr>
              <a:buSzPct val="100000"/>
              <a:buFont typeface="Arial"/>
              <a:buChar char="●"/>
            </a:pPr>
            <a:r>
              <a:rPr lang="en"/>
              <a:t>All articles and handouts</a:t>
            </a:r>
          </a:p>
          <a:p>
            <a:pPr marL="457200" lvl="0" indent="-419100" rtl="0">
              <a:spcBef>
                <a:spcPts val="0"/>
              </a:spcBef>
              <a:buClr>
                <a:schemeClr val="dk1"/>
              </a:buClr>
              <a:buSzPct val="100000"/>
              <a:buFont typeface="Arial"/>
              <a:buChar char="●"/>
            </a:pPr>
            <a:r>
              <a:rPr lang="en"/>
              <a:t>Review from last year</a:t>
            </a:r>
          </a:p>
          <a:p>
            <a:pPr marL="457200" lvl="0" indent="-419100">
              <a:spcBef>
                <a:spcPts val="0"/>
              </a:spcBef>
              <a:buClr>
                <a:schemeClr val="dk1"/>
              </a:buClr>
              <a:buSzPct val="100000"/>
              <a:buFont typeface="Arial"/>
              <a:buChar char="●"/>
            </a:pPr>
            <a:r>
              <a:rPr lang="en"/>
              <a:t>Our research questions</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Wrapping it up!</a:t>
            </a:r>
          </a:p>
        </p:txBody>
      </p:sp>
      <p:sp>
        <p:nvSpPr>
          <p:cNvPr id="116" name="Shape 116"/>
          <p:cNvSpPr txBox="1">
            <a:spLocks noGrp="1"/>
          </p:cNvSpPr>
          <p:nvPr>
            <p:ph type="body" idx="1"/>
          </p:nvPr>
        </p:nvSpPr>
        <p:spPr>
          <a:xfrm>
            <a:off x="457200" y="1200150"/>
            <a:ext cx="8229600" cy="3725699"/>
          </a:xfrm>
          <a:prstGeom prst="rect">
            <a:avLst/>
          </a:prstGeom>
          <a:ln w="9525" cap="flat">
            <a:solidFill>
              <a:srgbClr val="FF0000"/>
            </a:solidFill>
            <a:prstDash val="solid"/>
            <a:round/>
            <a:headEnd type="none" w="med" len="med"/>
            <a:tailEnd type="none" w="med" len="med"/>
          </a:ln>
        </p:spPr>
        <p:txBody>
          <a:bodyPr lIns="91425" tIns="91425" rIns="91425" bIns="91425" anchor="t" anchorCtr="0">
            <a:spAutoFit/>
          </a:bodyPr>
          <a:lstStyle/>
          <a:p>
            <a:pPr marL="457200" lvl="0" indent="-381000" rtl="0">
              <a:lnSpc>
                <a:spcPct val="100000"/>
              </a:lnSpc>
              <a:spcBef>
                <a:spcPts val="0"/>
              </a:spcBef>
              <a:buClr>
                <a:schemeClr val="dk1"/>
              </a:buClr>
              <a:buSzPct val="100000"/>
              <a:buFont typeface="Arial"/>
              <a:buChar char="●"/>
            </a:pPr>
            <a:r>
              <a:rPr lang="en" sz="2400"/>
              <a:t>Please write your question down on the index card and turn it in before you leave.</a:t>
            </a:r>
          </a:p>
          <a:p>
            <a:pPr lvl="0" rtl="0">
              <a:lnSpc>
                <a:spcPct val="100000"/>
              </a:lnSpc>
              <a:spcBef>
                <a:spcPts val="0"/>
              </a:spcBef>
              <a:buNone/>
            </a:pPr>
            <a:endParaRPr sz="2400"/>
          </a:p>
          <a:p>
            <a:pPr marL="457200" lvl="0" indent="-381000" rtl="0">
              <a:lnSpc>
                <a:spcPct val="200000"/>
              </a:lnSpc>
              <a:spcBef>
                <a:spcPts val="0"/>
              </a:spcBef>
              <a:buClr>
                <a:schemeClr val="dk1"/>
              </a:buClr>
              <a:buSzPct val="100000"/>
              <a:buFont typeface="Arial"/>
              <a:buChar char="●"/>
            </a:pPr>
            <a:r>
              <a:rPr lang="en" sz="2400"/>
              <a:t>Please fill out the feedback form.</a:t>
            </a:r>
          </a:p>
          <a:p>
            <a:pPr marL="457200" lvl="0" indent="-381000" rtl="0">
              <a:lnSpc>
                <a:spcPct val="200000"/>
              </a:lnSpc>
              <a:spcBef>
                <a:spcPts val="0"/>
              </a:spcBef>
              <a:buClr>
                <a:schemeClr val="dk1"/>
              </a:buClr>
              <a:buSzPct val="100000"/>
              <a:buFont typeface="Arial"/>
              <a:buChar char="●"/>
            </a:pPr>
            <a:r>
              <a:rPr lang="en" sz="2400"/>
              <a:t>Our next meeting is October 29 for SOEL.</a:t>
            </a:r>
          </a:p>
          <a:p>
            <a:pPr marL="457200" lvl="0" indent="-381000">
              <a:lnSpc>
                <a:spcPct val="100000"/>
              </a:lnSpc>
              <a:spcBef>
                <a:spcPts val="0"/>
              </a:spcBef>
              <a:buClr>
                <a:schemeClr val="dk1"/>
              </a:buClr>
              <a:buSzPct val="100000"/>
              <a:buFont typeface="Arial"/>
              <a:buChar char="●"/>
            </a:pPr>
            <a:r>
              <a:rPr lang="en" sz="2400"/>
              <a:t>K-12 Literacy Summit on Speaking and Listening is October 1st! </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sz="3000"/>
              <a:t>Want to get graduate credit for SOEL?</a:t>
            </a:r>
          </a:p>
        </p:txBody>
      </p:sp>
      <p:sp>
        <p:nvSpPr>
          <p:cNvPr id="122" name="Shape 122"/>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marL="457200" lvl="0" indent="-419100" rtl="0">
              <a:spcBef>
                <a:spcPts val="0"/>
              </a:spcBef>
              <a:buClr>
                <a:schemeClr val="dk1"/>
              </a:buClr>
              <a:buSzPct val="100000"/>
              <a:buFont typeface="Arial"/>
              <a:buChar char="●"/>
            </a:pPr>
            <a:r>
              <a:rPr lang="en"/>
              <a:t>Read the course description</a:t>
            </a:r>
          </a:p>
          <a:p>
            <a:pPr lvl="0" rtl="0">
              <a:spcBef>
                <a:spcPts val="0"/>
              </a:spcBef>
              <a:buNone/>
            </a:pPr>
            <a:endParaRPr/>
          </a:p>
          <a:p>
            <a:pPr marL="457200" lvl="0" indent="-419100">
              <a:spcBef>
                <a:spcPts val="0"/>
              </a:spcBef>
              <a:buClr>
                <a:schemeClr val="dk1"/>
              </a:buClr>
              <a:buSzPct val="100000"/>
              <a:buFont typeface="Arial"/>
              <a:buChar char="●"/>
            </a:pPr>
            <a:r>
              <a:rPr lang="en"/>
              <a:t>Sarah Painter is here to explain and answer questions. </a:t>
            </a:r>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Agenda</a:t>
            </a:r>
          </a:p>
        </p:txBody>
      </p:sp>
      <p:sp>
        <p:nvSpPr>
          <p:cNvPr id="42" name="Shape 42"/>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marL="457200" lvl="0" indent="-381000" rtl="0">
              <a:lnSpc>
                <a:spcPct val="150000"/>
              </a:lnSpc>
              <a:spcBef>
                <a:spcPts val="0"/>
              </a:spcBef>
              <a:buClr>
                <a:schemeClr val="dk1"/>
              </a:buClr>
              <a:buSzPct val="100000"/>
              <a:buFont typeface="Arial"/>
              <a:buChar char="●"/>
            </a:pPr>
            <a:r>
              <a:rPr lang="en" sz="2400"/>
              <a:t>Quotes</a:t>
            </a:r>
          </a:p>
          <a:p>
            <a:pPr marL="457200" lvl="0" indent="-381000" rtl="0">
              <a:lnSpc>
                <a:spcPct val="150000"/>
              </a:lnSpc>
              <a:spcBef>
                <a:spcPts val="0"/>
              </a:spcBef>
              <a:buClr>
                <a:schemeClr val="dk1"/>
              </a:buClr>
              <a:buSzPct val="100000"/>
              <a:buFont typeface="Arial"/>
              <a:buChar char="●"/>
            </a:pPr>
            <a:r>
              <a:rPr lang="en" sz="2400"/>
              <a:t>What is SOEL?</a:t>
            </a:r>
          </a:p>
          <a:p>
            <a:pPr marL="457200" lvl="0" indent="-381000" rtl="0">
              <a:lnSpc>
                <a:spcPct val="150000"/>
              </a:lnSpc>
              <a:spcBef>
                <a:spcPts val="0"/>
              </a:spcBef>
              <a:buClr>
                <a:schemeClr val="dk1"/>
              </a:buClr>
              <a:buSzPct val="100000"/>
              <a:buFont typeface="Arial"/>
              <a:buChar char="●"/>
            </a:pPr>
            <a:r>
              <a:rPr lang="en" sz="2400"/>
              <a:t>Year one review of learning</a:t>
            </a:r>
          </a:p>
          <a:p>
            <a:pPr marL="1371600" lvl="0" indent="457200" rtl="0">
              <a:lnSpc>
                <a:spcPct val="150000"/>
              </a:lnSpc>
              <a:spcBef>
                <a:spcPts val="0"/>
              </a:spcBef>
              <a:buNone/>
            </a:pPr>
            <a:r>
              <a:rPr lang="en" sz="2400"/>
              <a:t>Lunch</a:t>
            </a:r>
          </a:p>
          <a:p>
            <a:pPr marL="457200" lvl="0" indent="-381000" rtl="0">
              <a:lnSpc>
                <a:spcPct val="150000"/>
              </a:lnSpc>
              <a:spcBef>
                <a:spcPts val="0"/>
              </a:spcBef>
              <a:buClr>
                <a:schemeClr val="dk1"/>
              </a:buClr>
              <a:buSzPct val="100000"/>
              <a:buFont typeface="Arial"/>
              <a:buChar char="●"/>
            </a:pPr>
            <a:r>
              <a:rPr lang="en" sz="2400"/>
              <a:t>Teacher Research with Cathy Fleischer</a:t>
            </a:r>
          </a:p>
          <a:p>
            <a:pPr lvl="0">
              <a:spcBef>
                <a:spcPts val="0"/>
              </a:spcBef>
              <a:buNone/>
            </a:pPr>
            <a:endParaRPr/>
          </a:p>
        </p:txBody>
      </p:sp>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Quotes		</a:t>
            </a:r>
          </a:p>
        </p:txBody>
      </p:sp>
      <p:sp>
        <p:nvSpPr>
          <p:cNvPr id="48" name="Shape 48"/>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spcBef>
                <a:spcPts val="0"/>
              </a:spcBef>
              <a:buNone/>
            </a:pPr>
            <a:r>
              <a:rPr lang="en"/>
              <a:t>As the music plays, read the quotes around the room.  </a:t>
            </a:r>
          </a:p>
          <a:p>
            <a:pPr rtl="0">
              <a:spcBef>
                <a:spcPts val="0"/>
              </a:spcBef>
              <a:buNone/>
            </a:pPr>
            <a:endParaRPr/>
          </a:p>
          <a:p>
            <a:pPr rtl="0">
              <a:spcBef>
                <a:spcPts val="0"/>
              </a:spcBef>
              <a:buNone/>
            </a:pPr>
            <a:r>
              <a:rPr lang="en"/>
              <a:t>When it stops, choose a quote.</a:t>
            </a:r>
          </a:p>
          <a:p>
            <a:pPr rtl="0">
              <a:spcBef>
                <a:spcPts val="0"/>
              </a:spcBef>
              <a:buNone/>
            </a:pPr>
            <a:endParaRPr/>
          </a:p>
          <a:p>
            <a:pPr>
              <a:spcBef>
                <a:spcPts val="0"/>
              </a:spcBef>
              <a:buNone/>
            </a:pPr>
            <a:r>
              <a:rPr lang="en"/>
              <a:t>Share with a person from another district. </a:t>
            </a:r>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endParaRPr/>
          </a:p>
        </p:txBody>
      </p:sp>
      <p:sp>
        <p:nvSpPr>
          <p:cNvPr id="54" name="Shape 54"/>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marL="342900" rtl="0">
              <a:spcBef>
                <a:spcPts val="800"/>
              </a:spcBef>
              <a:buNone/>
            </a:pPr>
            <a:r>
              <a:rPr lang="en">
                <a:solidFill>
                  <a:srgbClr val="000000"/>
                </a:solidFill>
              </a:rPr>
              <a:t>“The typical teacher has children doing a lot of “stuff.”  How is what I’m having children do creating readers and writers?”</a:t>
            </a:r>
          </a:p>
          <a:p>
            <a:pPr>
              <a:spcBef>
                <a:spcPts val="0"/>
              </a:spcBef>
              <a:buNone/>
            </a:pPr>
            <a:r>
              <a:rPr lang="en"/>
              <a:t>										-Regie Routman</a:t>
            </a:r>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Who are we? </a:t>
            </a:r>
          </a:p>
        </p:txBody>
      </p:sp>
      <p:sp>
        <p:nvSpPr>
          <p:cNvPr id="60" name="Shape 60"/>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marL="457200" lvl="0" indent="-419100" rtl="0">
              <a:lnSpc>
                <a:spcPct val="200000"/>
              </a:lnSpc>
              <a:spcBef>
                <a:spcPts val="0"/>
              </a:spcBef>
              <a:buClr>
                <a:schemeClr val="dk1"/>
              </a:buClr>
              <a:buSzPct val="100000"/>
              <a:buFont typeface="Arial"/>
              <a:buChar char="●"/>
            </a:pPr>
            <a:r>
              <a:rPr lang="en"/>
              <a:t>Name</a:t>
            </a:r>
          </a:p>
          <a:p>
            <a:pPr marL="457200" lvl="0" indent="-419100" rtl="0">
              <a:lnSpc>
                <a:spcPct val="200000"/>
              </a:lnSpc>
              <a:spcBef>
                <a:spcPts val="0"/>
              </a:spcBef>
              <a:buClr>
                <a:schemeClr val="dk1"/>
              </a:buClr>
              <a:buSzPct val="100000"/>
              <a:buFont typeface="Arial"/>
              <a:buChar char="●"/>
            </a:pPr>
            <a:r>
              <a:rPr lang="en"/>
              <a:t>District</a:t>
            </a:r>
          </a:p>
          <a:p>
            <a:pPr marL="457200" lvl="0" indent="-419100" rtl="0">
              <a:lnSpc>
                <a:spcPct val="200000"/>
              </a:lnSpc>
              <a:spcBef>
                <a:spcPts val="0"/>
              </a:spcBef>
              <a:buClr>
                <a:schemeClr val="dk1"/>
              </a:buClr>
              <a:buSzPct val="100000"/>
              <a:buFont typeface="Arial"/>
              <a:buChar char="●"/>
            </a:pPr>
            <a:r>
              <a:rPr lang="en"/>
              <a:t>Position</a:t>
            </a:r>
          </a:p>
          <a:p>
            <a:pPr marL="457200" lvl="0" indent="-419100">
              <a:lnSpc>
                <a:spcPct val="200000"/>
              </a:lnSpc>
              <a:spcBef>
                <a:spcPts val="0"/>
              </a:spcBef>
              <a:buClr>
                <a:schemeClr val="dk1"/>
              </a:buClr>
              <a:buSzPct val="100000"/>
              <a:buFont typeface="Arial"/>
              <a:buChar char="●"/>
            </a:pPr>
            <a:r>
              <a:rPr lang="en"/>
              <a:t>New to SOEL or veteran? </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What is SOEL?</a:t>
            </a:r>
          </a:p>
        </p:txBody>
      </p:sp>
      <p:sp>
        <p:nvSpPr>
          <p:cNvPr id="66" name="Shape 66"/>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spcBef>
                <a:spcPts val="0"/>
              </a:spcBef>
              <a:buNone/>
            </a:pPr>
            <a:r>
              <a:rPr lang="en" b="1"/>
              <a:t>Purpose:</a:t>
            </a:r>
            <a:r>
              <a:rPr lang="en"/>
              <a:t> The intentional study of best practices in early literacy in </a:t>
            </a:r>
          </a:p>
          <a:p>
            <a:pPr rtl="0">
              <a:spcBef>
                <a:spcPts val="0"/>
              </a:spcBef>
              <a:buNone/>
            </a:pPr>
            <a:r>
              <a:rPr lang="en"/>
              <a:t>preschool to grade 3.  </a:t>
            </a:r>
          </a:p>
          <a:p>
            <a:pPr rtl="0">
              <a:spcBef>
                <a:spcPts val="0"/>
              </a:spcBef>
              <a:buNone/>
            </a:pPr>
            <a:endParaRPr/>
          </a:p>
          <a:p>
            <a:pPr>
              <a:spcBef>
                <a:spcPts val="0"/>
              </a:spcBef>
              <a:buNone/>
            </a:pPr>
            <a:r>
              <a:rPr lang="en" b="1"/>
              <a:t>Mission: </a:t>
            </a:r>
            <a:r>
              <a:rPr lang="en"/>
              <a:t>Through study and teacher research, we will develop a PreK-3 instructional framework.</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This year...</a:t>
            </a:r>
          </a:p>
        </p:txBody>
      </p:sp>
      <p:sp>
        <p:nvSpPr>
          <p:cNvPr id="72" name="Shape 72"/>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rtl="0">
              <a:spcBef>
                <a:spcPts val="0"/>
              </a:spcBef>
              <a:buNone/>
            </a:pPr>
            <a:r>
              <a:rPr lang="en"/>
              <a:t>Our study will continue, AND we will be guided through the research process on our own question that is:</a:t>
            </a:r>
          </a:p>
          <a:p>
            <a:pPr marL="457200" lvl="0" indent="-419100" rtl="0">
              <a:spcBef>
                <a:spcPts val="0"/>
              </a:spcBef>
              <a:buClr>
                <a:srgbClr val="FF0000"/>
              </a:buClr>
              <a:buSzPct val="100000"/>
              <a:buFont typeface="Arial"/>
              <a:buChar char="●"/>
            </a:pPr>
            <a:r>
              <a:rPr lang="en">
                <a:solidFill>
                  <a:srgbClr val="FF0000"/>
                </a:solidFill>
              </a:rPr>
              <a:t>Based on our learning.</a:t>
            </a:r>
          </a:p>
          <a:p>
            <a:pPr marL="457200" lvl="0" indent="-419100" rtl="0">
              <a:spcBef>
                <a:spcPts val="0"/>
              </a:spcBef>
              <a:buClr>
                <a:srgbClr val="0000FF"/>
              </a:buClr>
              <a:buSzPct val="100000"/>
              <a:buFont typeface="Arial"/>
              <a:buChar char="●"/>
            </a:pPr>
            <a:r>
              <a:rPr lang="en">
                <a:solidFill>
                  <a:srgbClr val="0000FF"/>
                </a:solidFill>
              </a:rPr>
              <a:t>Relevant to our position in education.</a:t>
            </a:r>
          </a:p>
          <a:p>
            <a:pPr marL="457200" lvl="0" indent="-419100">
              <a:spcBef>
                <a:spcPts val="0"/>
              </a:spcBef>
              <a:buClr>
                <a:srgbClr val="6AA84F"/>
              </a:buClr>
              <a:buSzPct val="100000"/>
              <a:buFont typeface="Arial"/>
              <a:buChar char="●"/>
            </a:pPr>
            <a:r>
              <a:rPr lang="en">
                <a:solidFill>
                  <a:srgbClr val="6AA84F"/>
                </a:solidFill>
              </a:rPr>
              <a:t>Connects to the mission of SOEL.</a:t>
            </a:r>
          </a:p>
        </p:txBody>
      </p:sp>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Review of Learning from Year One</a:t>
            </a:r>
          </a:p>
        </p:txBody>
      </p:sp>
      <p:sp>
        <p:nvSpPr>
          <p:cNvPr id="78" name="Shape 78"/>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marL="457200" lvl="0" indent="-381000" rtl="0">
              <a:lnSpc>
                <a:spcPct val="150000"/>
              </a:lnSpc>
              <a:spcBef>
                <a:spcPts val="0"/>
              </a:spcBef>
              <a:buClr>
                <a:schemeClr val="dk1"/>
              </a:buClr>
              <a:buSzPct val="100000"/>
              <a:buFont typeface="Arial"/>
              <a:buAutoNum type="arabicPeriod"/>
            </a:pPr>
            <a:r>
              <a:rPr lang="en" sz="2400">
                <a:solidFill>
                  <a:srgbClr val="0000FF"/>
                </a:solidFill>
              </a:rPr>
              <a:t>Vocabulary and prior knowledge</a:t>
            </a:r>
            <a:r>
              <a:rPr lang="en" sz="2400"/>
              <a:t>- with Kathy in Vogel C.</a:t>
            </a:r>
          </a:p>
          <a:p>
            <a:pPr marL="457200" lvl="0" indent="-381000" rtl="0">
              <a:lnSpc>
                <a:spcPct val="150000"/>
              </a:lnSpc>
              <a:spcBef>
                <a:spcPts val="0"/>
              </a:spcBef>
              <a:buClr>
                <a:srgbClr val="00FF00"/>
              </a:buClr>
              <a:buSzPct val="100000"/>
              <a:buFont typeface="Arial"/>
              <a:buAutoNum type="arabicPeriod"/>
            </a:pPr>
            <a:r>
              <a:rPr lang="en" sz="2400">
                <a:solidFill>
                  <a:srgbClr val="00FF00"/>
                </a:solidFill>
              </a:rPr>
              <a:t>Inquiry and Collaboration- </a:t>
            </a:r>
            <a:r>
              <a:rPr lang="en" sz="2400">
                <a:solidFill>
                  <a:srgbClr val="000000"/>
                </a:solidFill>
              </a:rPr>
              <a:t>with Linda in</a:t>
            </a:r>
            <a:r>
              <a:rPr lang="en" sz="2400">
                <a:solidFill>
                  <a:srgbClr val="00FF00"/>
                </a:solidFill>
              </a:rPr>
              <a:t> </a:t>
            </a:r>
            <a:r>
              <a:rPr lang="en" sz="2400">
                <a:solidFill>
                  <a:srgbClr val="000000"/>
                </a:solidFill>
              </a:rPr>
              <a:t>Seminar 2</a:t>
            </a:r>
          </a:p>
          <a:p>
            <a:pPr marL="457200" lvl="0" indent="-381000" rtl="0">
              <a:lnSpc>
                <a:spcPct val="150000"/>
              </a:lnSpc>
              <a:spcBef>
                <a:spcPts val="0"/>
              </a:spcBef>
              <a:buClr>
                <a:srgbClr val="990000"/>
              </a:buClr>
              <a:buSzPct val="100000"/>
              <a:buFont typeface="Arial"/>
              <a:buAutoNum type="arabicPeriod"/>
            </a:pPr>
            <a:r>
              <a:rPr lang="en" sz="2400">
                <a:solidFill>
                  <a:srgbClr val="990000"/>
                </a:solidFill>
              </a:rPr>
              <a:t>Classroom Culture-</a:t>
            </a:r>
            <a:r>
              <a:rPr lang="en" sz="2400">
                <a:solidFill>
                  <a:srgbClr val="000000"/>
                </a:solidFill>
              </a:rPr>
              <a:t> with Kate in Vogel C</a:t>
            </a:r>
          </a:p>
          <a:p>
            <a:pPr marL="457200" lvl="0" indent="-381000" rtl="0">
              <a:lnSpc>
                <a:spcPct val="150000"/>
              </a:lnSpc>
              <a:spcBef>
                <a:spcPts val="0"/>
              </a:spcBef>
              <a:buClr>
                <a:srgbClr val="351C75"/>
              </a:buClr>
              <a:buSzPct val="100000"/>
              <a:buFont typeface="Arial"/>
              <a:buAutoNum type="arabicPeriod"/>
            </a:pPr>
            <a:r>
              <a:rPr lang="en" sz="2400">
                <a:solidFill>
                  <a:srgbClr val="674EA7"/>
                </a:solidFill>
              </a:rPr>
              <a:t>Integration</a:t>
            </a:r>
            <a:r>
              <a:rPr lang="en" sz="2400">
                <a:solidFill>
                  <a:srgbClr val="351C75"/>
                </a:solidFill>
              </a:rPr>
              <a:t>- </a:t>
            </a:r>
            <a:r>
              <a:rPr lang="en" sz="2400">
                <a:solidFill>
                  <a:srgbClr val="000000"/>
                </a:solidFill>
              </a:rPr>
              <a:t>with Melissa in South Conference Room</a:t>
            </a:r>
          </a:p>
          <a:p>
            <a:pPr marL="457200" lvl="0" indent="-381000" rtl="0">
              <a:lnSpc>
                <a:spcPct val="150000"/>
              </a:lnSpc>
              <a:spcBef>
                <a:spcPts val="0"/>
              </a:spcBef>
              <a:buClr>
                <a:srgbClr val="FF9900"/>
              </a:buClr>
              <a:buSzPct val="100000"/>
              <a:buFont typeface="Arial"/>
              <a:buAutoNum type="arabicPeriod"/>
            </a:pPr>
            <a:r>
              <a:rPr lang="en" sz="2400">
                <a:solidFill>
                  <a:srgbClr val="FF9900"/>
                </a:solidFill>
              </a:rPr>
              <a:t>Assessment- </a:t>
            </a:r>
            <a:r>
              <a:rPr lang="en" sz="2400">
                <a:solidFill>
                  <a:srgbClr val="000000"/>
                </a:solidFill>
              </a:rPr>
              <a:t>with Sandy in Seminar 1</a:t>
            </a:r>
          </a:p>
          <a:p>
            <a:pPr>
              <a:spcBef>
                <a:spcPts val="0"/>
              </a:spcBef>
              <a:buNone/>
            </a:pPr>
            <a:r>
              <a:rPr lang="en"/>
              <a:t>* Please keep notes on your notetaker</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457200" y="139527"/>
            <a:ext cx="8229600" cy="857400"/>
          </a:xfrm>
          <a:prstGeom prst="rect">
            <a:avLst/>
          </a:prstGeom>
        </p:spPr>
        <p:txBody>
          <a:bodyPr lIns="91425" tIns="91425" rIns="91425" bIns="91425" anchor="b" anchorCtr="0">
            <a:spAutoFit/>
          </a:bodyPr>
          <a:lstStyle/>
          <a:p>
            <a:pPr>
              <a:spcBef>
                <a:spcPts val="0"/>
              </a:spcBef>
              <a:buNone/>
            </a:pPr>
            <a:r>
              <a:rPr lang="en"/>
              <a:t>Break</a:t>
            </a:r>
          </a:p>
        </p:txBody>
      </p:sp>
      <p:sp>
        <p:nvSpPr>
          <p:cNvPr id="84" name="Shape 84"/>
          <p:cNvSpPr txBox="1">
            <a:spLocks noGrp="1"/>
          </p:cNvSpPr>
          <p:nvPr>
            <p:ph type="body" idx="1"/>
          </p:nvPr>
        </p:nvSpPr>
        <p:spPr>
          <a:xfrm>
            <a:off x="457200" y="1200150"/>
            <a:ext cx="8229600" cy="3725699"/>
          </a:xfrm>
          <a:prstGeom prst="rect">
            <a:avLst/>
          </a:prstGeom>
        </p:spPr>
        <p:txBody>
          <a:bodyPr lIns="91425" tIns="91425" rIns="91425" bIns="91425" anchor="t" anchorCtr="0">
            <a:spAutoFit/>
          </a:bodyPr>
          <a:lstStyle/>
          <a:p>
            <a:pPr>
              <a:spcBef>
                <a:spcPts val="0"/>
              </a:spcBef>
              <a:buNone/>
            </a:pPr>
            <a:endParaRPr/>
          </a:p>
        </p:txBody>
      </p:sp>
      <p:pic>
        <p:nvPicPr>
          <p:cNvPr id="85" name="Shape 85"/>
          <p:cNvPicPr preferRelativeResize="0"/>
          <p:nvPr/>
        </p:nvPicPr>
        <p:blipFill>
          <a:blip r:embed="rId3">
            <a:alphaModFix/>
          </a:blip>
          <a:stretch>
            <a:fillRect/>
          </a:stretch>
        </p:blipFill>
        <p:spPr>
          <a:xfrm>
            <a:off x="1385950" y="1485075"/>
            <a:ext cx="6109725" cy="2975249"/>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label">
  <a:themeElements>
    <a:clrScheme name="Custom 352">
      <a:dk1>
        <a:srgbClr val="333333"/>
      </a:dk1>
      <a:lt1>
        <a:srgbClr val="FFFFFF"/>
      </a:lt1>
      <a:dk2>
        <a:srgbClr val="800000"/>
      </a:dk2>
      <a:lt2>
        <a:srgbClr val="CCCCCC"/>
      </a:lt2>
      <a:accent1>
        <a:srgbClr val="0E427E"/>
      </a:accent1>
      <a:accent2>
        <a:srgbClr val="C5AF48"/>
      </a:accent2>
      <a:accent3>
        <a:srgbClr val="327C56"/>
      </a:accent3>
      <a:accent4>
        <a:srgbClr val="387B7D"/>
      </a:accent4>
      <a:accent5>
        <a:srgbClr val="BA7436"/>
      </a:accent5>
      <a:accent6>
        <a:srgbClr val="804000"/>
      </a:accent6>
      <a:hlink>
        <a:srgbClr val="1D6B8D"/>
      </a:hlink>
      <a:folHlink>
        <a:srgbClr val="103B4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475</Words>
  <Application>Microsoft Macintosh PowerPoint</Application>
  <PresentationFormat>On-screen Show (16:9)</PresentationFormat>
  <Paragraphs>71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label</vt:lpstr>
      <vt:lpstr>SOEL </vt:lpstr>
      <vt:lpstr>Agenda</vt:lpstr>
      <vt:lpstr>Quotes  </vt:lpstr>
      <vt:lpstr>PowerPoint Presentation</vt:lpstr>
      <vt:lpstr>Who are we? </vt:lpstr>
      <vt:lpstr>What is SOEL?</vt:lpstr>
      <vt:lpstr>This year...</vt:lpstr>
      <vt:lpstr>Review of Learning from Year One</vt:lpstr>
      <vt:lpstr>Break</vt:lpstr>
      <vt:lpstr>LUNCH</vt:lpstr>
      <vt:lpstr>Year One Review</vt:lpstr>
      <vt:lpstr>Teacher Research with Cathy Fleischer</vt:lpstr>
      <vt:lpstr>Our Wikispace!</vt:lpstr>
      <vt:lpstr>Wrapping it up!</vt:lpstr>
      <vt:lpstr>Want to get graduate credit for SOEL?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SOEL </dc:title>
  <cp:lastModifiedBy>Melissa Brooks-Yip</cp:lastModifiedBy>
  <cp:revision>1</cp:revision>
  <cp:lastPrinted>2014-09-22T13:46:36Z</cp:lastPrinted>
  <dcterms:modified xsi:type="dcterms:W3CDTF">2014-09-22T13:48:20Z</dcterms:modified>
</cp:coreProperties>
</file>