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9"/>
  </p:notesMasterIdLst>
  <p:sldIdLst>
    <p:sldId id="259" r:id="rId2"/>
    <p:sldId id="256" r:id="rId3"/>
    <p:sldId id="257" r:id="rId4"/>
    <p:sldId id="262" r:id="rId5"/>
    <p:sldId id="258" r:id="rId6"/>
    <p:sldId id="263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CD366-334E-1446-93AC-22B3077FDB6C}" type="datetimeFigureOut">
              <a:rPr lang="en-US" smtClean="0"/>
              <a:t>3/10/14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274D9-AA11-F14C-A5C6-A9972144A2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en-US" dirty="0" smtClean="0"/>
              <a:t>Carefully look at student work and listening to their thoughts and ideas will help us gain an authentic understanding of</a:t>
            </a:r>
            <a:r>
              <a:rPr lang="en-US" baseline="0" dirty="0" smtClean="0"/>
              <a:t> how they are doing and what they know.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What kids learn depends on how well we have taught. Rethink our instruction if kids aren’t learning. 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Responsive teaching. Based on assessments design instruction tailored to what they need.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274D9-AA11-F14C-A5C6-A9972144A225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25F9E-BA58-42D4-BF38-99C4148AB79A}" type="datetimeFigureOut">
              <a:rPr lang="en-US" smtClean="0"/>
              <a:pPr/>
              <a:t>3/10/14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CF13E-B513-4E9A-A6BA-27405B69D2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4174271"/>
              </p:ext>
            </p:extLst>
          </p:nvPr>
        </p:nvGraphicFramePr>
        <p:xfrm>
          <a:off x="304800" y="152400"/>
          <a:ext cx="8229600" cy="6524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60439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Chapter 4:  What We Know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</a:rPr>
                        <a:t> About Inquiry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3063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What is Inquiry?  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Inquiry is any process that has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the aim of augmenting knowledge, resolving doubt or solving a problem.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Framing school study around questions developed and shaped by kids.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Handing the brainwork of learning back to the kids.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Focus on the development of kids’ thinking, first, foremost and always.</a:t>
                      </a:r>
                    </a:p>
                  </a:txBody>
                  <a:tcPr/>
                </a:tc>
              </a:tr>
              <a:tr h="1361725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Steps</a:t>
                      </a:r>
                      <a:r>
                        <a:rPr lang="en-US" sz="1600" b="1" baseline="0" dirty="0" smtClean="0"/>
                        <a:t> and Stages of Inquiry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Immerse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Investigate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Coalesce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Go public</a:t>
                      </a:r>
                    </a:p>
                  </a:txBody>
                  <a:tcPr/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sz="1600" b="1" baseline="0" dirty="0" smtClean="0"/>
                        <a:t>Why Conventional Projects Fall Short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Teacher Control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Not enough student choice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Lack of authentic purpose</a:t>
                      </a:r>
                    </a:p>
                  </a:txBody>
                  <a:tcPr/>
                </a:tc>
              </a:tr>
              <a:tr h="2104624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Teacher’s Role In Inquiry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/>
                        <a:t>Celebrate curiosity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/>
                        <a:t>Models his/her inquiry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/>
                        <a:t>Encourages authentic questions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/>
                        <a:t>Offers lessons in comprehension, collaboration and inquiry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 smtClean="0"/>
                        <a:t>Shows examples of how inquiry happens in the real</a:t>
                      </a:r>
                      <a:r>
                        <a:rPr lang="en-US" sz="1600" b="0" baseline="0" dirty="0" smtClean="0"/>
                        <a:t> world.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Looks for topics, texts, etc.</a:t>
                      </a:r>
                      <a:endParaRPr lang="en-US" sz="16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949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304801"/>
          <a:ext cx="8229600" cy="62179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40105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Chapter 7:  Gradual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</a:rPr>
                        <a:t> Release of Responsibility (Lessons pgs. 116-142)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36294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Teacher Modeling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Teacher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explains strategy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Teacher models strategy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Teacher thinks aloud to show thinking and strategy use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en-US" dirty="0" smtClean="0"/>
                        <a:t>Guided Practice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After explicit</a:t>
                      </a:r>
                      <a:r>
                        <a:rPr lang="en-US" baseline="0" dirty="0" smtClean="0"/>
                        <a:t> modeling, teacher gradually give students more responsibility for task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Teacher and students practice the strategy together in shared, interactive, interchange to construct meaning</a:t>
                      </a:r>
                      <a:endParaRPr lang="en-US" dirty="0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en-US" dirty="0" smtClean="0"/>
                        <a:t>Collaborative</a:t>
                      </a:r>
                      <a:r>
                        <a:rPr lang="en-US" baseline="0" dirty="0" smtClean="0"/>
                        <a:t> Practice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Students share their thinking process with one another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Students work in small groups and pairs and reason through text together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Teacher moves from group to group, checking on how things are going</a:t>
                      </a:r>
                    </a:p>
                  </a:txBody>
                  <a:tcPr/>
                </a:tc>
              </a:tr>
              <a:tr h="526245"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Independent Practice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After working with teacher and students,</a:t>
                      </a:r>
                      <a:r>
                        <a:rPr lang="en-US" baseline="0" dirty="0" smtClean="0"/>
                        <a:t> students try strategy on their own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Student receives regular feedback from teacher and students</a:t>
                      </a:r>
                      <a:endParaRPr lang="en-US" dirty="0"/>
                    </a:p>
                  </a:txBody>
                  <a:tcPr/>
                </a:tc>
              </a:tr>
              <a:tr h="526245">
                <a:tc>
                  <a:txBody>
                    <a:bodyPr/>
                    <a:lstStyle/>
                    <a:p>
                      <a:r>
                        <a:rPr lang="en-US" dirty="0" smtClean="0"/>
                        <a:t>Application of</a:t>
                      </a:r>
                      <a:r>
                        <a:rPr lang="en-US" baseline="0" dirty="0" smtClean="0"/>
                        <a:t> Strategy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Students uses strategy in authentic situations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baseline="0" dirty="0" smtClean="0"/>
                        <a:t>Student uses the strategy in a variety of different genres, settings, contexts and disciplines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7921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Chapter 8:  Mini-Inquiries</a:t>
            </a:r>
            <a:br>
              <a:rPr lang="en-US" sz="2000" dirty="0" smtClean="0"/>
            </a:br>
            <a:r>
              <a:rPr lang="en-US" sz="2000" dirty="0" smtClean="0"/>
              <a:t>Small Group Inquiry Model Adapted for Mini-Inquiry Projects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38200"/>
          <a:ext cx="9144000" cy="586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312"/>
                <a:gridCol w="4213517"/>
                <a:gridCol w="3022171"/>
              </a:tblGrid>
              <a:tr h="3566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Stage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Teacher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Students</a:t>
                      </a:r>
                      <a:endParaRPr lang="en-US" sz="1600" dirty="0"/>
                    </a:p>
                  </a:txBody>
                  <a:tcPr/>
                </a:tc>
              </a:tr>
              <a:tr h="1729442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Immerse:  Invite curiosity and Wonder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Invites curiosity</a:t>
                      </a:r>
                      <a:r>
                        <a:rPr lang="en-US" sz="1400" baseline="0" dirty="0" smtClean="0"/>
                        <a:t>, questioning, engagement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Shares curiosity &amp; models her inquiry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Models how to ask questions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Teaches kids how to collaborate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Facilitates small group formation of heterogeneous groups around interest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Confers with small groups and individuals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Express</a:t>
                      </a:r>
                      <a:r>
                        <a:rPr lang="en-US" sz="1400" baseline="0" dirty="0" smtClean="0"/>
                        <a:t> curiosity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Wonder and ask questions</a:t>
                      </a:r>
                      <a:endParaRPr lang="en-US" sz="1400" dirty="0"/>
                    </a:p>
                  </a:txBody>
                  <a:tcPr/>
                </a:tc>
              </a:tr>
              <a:tr h="1494941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Investigate</a:t>
                      </a:r>
                    </a:p>
                    <a:p>
                      <a:pPr algn="l"/>
                      <a:r>
                        <a:rPr lang="en-US" sz="1400" dirty="0" smtClean="0"/>
                        <a:t>Develop</a:t>
                      </a:r>
                      <a:r>
                        <a:rPr lang="en-US" sz="1400" baseline="0" dirty="0" smtClean="0"/>
                        <a:t> questions, search for info., and discover answers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Models</a:t>
                      </a:r>
                      <a:r>
                        <a:rPr lang="en-US" sz="1400" baseline="0" dirty="0" smtClean="0"/>
                        <a:t> reading, listening, and viewing with questions in mind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Shares ways to get questions answered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Helps kids think about where to find info.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Supports kids work together to figure out roles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Confers with groups and individuals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Develop questions, read, listen and view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Search multiple sources and media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Divide</a:t>
                      </a:r>
                      <a:r>
                        <a:rPr lang="en-US" sz="1400" baseline="0" dirty="0" smtClean="0"/>
                        <a:t> the workload</a:t>
                      </a:r>
                      <a:endParaRPr lang="en-US" sz="1400" dirty="0"/>
                    </a:p>
                  </a:txBody>
                  <a:tcPr/>
                </a:tc>
              </a:tr>
              <a:tr h="1260441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Coalesce</a:t>
                      </a:r>
                    </a:p>
                    <a:p>
                      <a:pPr algn="l"/>
                      <a:r>
                        <a:rPr lang="en-US" sz="1400" dirty="0" smtClean="0"/>
                        <a:t>Synthesize</a:t>
                      </a:r>
                      <a:r>
                        <a:rPr lang="en-US" sz="1400" baseline="0" dirty="0" smtClean="0"/>
                        <a:t> info and build knowledge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 kids to find information</a:t>
                      </a:r>
                      <a:r>
                        <a:rPr lang="en-US" sz="1400" baseline="0" dirty="0" smtClean="0"/>
                        <a:t> and answer questions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Shares how to evaluate sources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Target key ideas and info.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Synthesize</a:t>
                      </a:r>
                      <a:r>
                        <a:rPr lang="en-US" sz="1400" baseline="0" dirty="0" smtClean="0"/>
                        <a:t> info and answer questions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Continue to share responsibility</a:t>
                      </a:r>
                      <a:endParaRPr lang="en-US" sz="1400" dirty="0"/>
                    </a:p>
                  </a:txBody>
                  <a:tcPr/>
                </a:tc>
              </a:tr>
              <a:tr h="1025940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Go Public</a:t>
                      </a:r>
                    </a:p>
                    <a:p>
                      <a:pPr algn="l"/>
                      <a:r>
                        <a:rPr lang="en-US" sz="1400" dirty="0" smtClean="0"/>
                        <a:t>Demonstrate</a:t>
                      </a:r>
                      <a:r>
                        <a:rPr lang="en-US" sz="1400" baseline="0" dirty="0" smtClean="0"/>
                        <a:t> understanding and share learning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Build in time for kids to share findings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Support kids to share the</a:t>
                      </a:r>
                      <a:r>
                        <a:rPr lang="en-US" sz="1400" baseline="0" dirty="0" smtClean="0"/>
                        <a:t> learning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dirty="0" smtClean="0"/>
                        <a:t>Demonstrate</a:t>
                      </a:r>
                      <a:r>
                        <a:rPr lang="en-US" sz="1400" baseline="0" dirty="0" smtClean="0"/>
                        <a:t> learning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Share additional information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Pose new questions</a:t>
                      </a:r>
                    </a:p>
                    <a:p>
                      <a:pPr algn="l">
                        <a:buFont typeface="Arial" pitchFamily="34" charset="0"/>
                        <a:buChar char="•"/>
                      </a:pPr>
                      <a:r>
                        <a:rPr lang="en-US" sz="1400" baseline="0" dirty="0" smtClean="0"/>
                        <a:t>Take action on information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1666374"/>
              </p:ext>
            </p:extLst>
          </p:nvPr>
        </p:nvGraphicFramePr>
        <p:xfrm>
          <a:off x="304800" y="152400"/>
          <a:ext cx="8229600" cy="4178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60439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Chapter 9:  Circular Inquiries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530636">
                <a:tc>
                  <a:txBody>
                    <a:bodyPr/>
                    <a:lstStyle/>
                    <a:p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We can’t cover everything so…</a:t>
                      </a:r>
                    </a:p>
                    <a:p>
                      <a:endParaRPr lang="en-US" sz="20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What Content is Most Worth Teaching?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Interest to kids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Does the topic lie at the heart of the discipline?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Does the subject require uncovering?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Does the subject connect with everyday life?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61725">
                <a:tc>
                  <a:txBody>
                    <a:bodyPr/>
                    <a:lstStyle/>
                    <a:p>
                      <a:r>
                        <a:rPr lang="en-US" sz="1600" b="1" baseline="0" dirty="0" smtClean="0"/>
                        <a:t>What Content is Best Suited for Small Group Inquiries?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Students have already posed questions about 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The topic is rich and complex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Interpretation and analysis are required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There is a value, social, moral dimension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baseline="0" dirty="0" smtClean="0"/>
                        <a:t>Possible multiple outcomes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129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13 Management Q &amp; 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Q:  How to begin?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A:  Mini-inquiries, then, literature inquiries, content inquiries and finally open inquiries</a:t>
            </a:r>
          </a:p>
          <a:p>
            <a:pPr>
              <a:buNone/>
            </a:pPr>
            <a:endParaRPr lang="en-US" sz="800" dirty="0"/>
          </a:p>
          <a:p>
            <a:pPr>
              <a:buNone/>
            </a:pPr>
            <a:r>
              <a:rPr lang="en-US" sz="1800" dirty="0" smtClean="0"/>
              <a:t>Q:  How do you schedule Inquiry Circles?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A:  They can take 1 week to 2 months given an hour a day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Science and social studies time are popular at elementary school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Kids can work on projects when other requirements are finished</a:t>
            </a:r>
          </a:p>
          <a:p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Work plans, logs, and calendars can help monitor work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1800" dirty="0" smtClean="0"/>
              <a:t>Q:  What are the kids doing?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A:  reading, researching, viewing, organizing, responding, interviewing, presenting, etc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1800" dirty="0" smtClean="0"/>
              <a:t>Q:  How do I help kids organize their materials and information?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A:  Research notebooks and folders to hold collected materials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1800" dirty="0" smtClean="0"/>
              <a:t>Q:  How can we introduce this to our school?</a:t>
            </a:r>
          </a:p>
          <a:p>
            <a:pPr>
              <a:buNone/>
            </a:pPr>
            <a:r>
              <a:rPr lang="en-US" sz="1800" dirty="0" smtClean="0">
                <a:solidFill>
                  <a:schemeClr val="accent1">
                    <a:lumMod val="75000"/>
                  </a:schemeClr>
                </a:solidFill>
              </a:rPr>
              <a:t>A:  See the story of Burley School in Chicago</a:t>
            </a:r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4174271"/>
              </p:ext>
            </p:extLst>
          </p:nvPr>
        </p:nvGraphicFramePr>
        <p:xfrm>
          <a:off x="304800" y="152400"/>
          <a:ext cx="8229600" cy="626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460439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Chapter</a:t>
                      </a:r>
                      <a:r>
                        <a:rPr lang="en-US" sz="2000" b="0" dirty="0" smtClean="0">
                          <a:solidFill>
                            <a:schemeClr val="bg1"/>
                          </a:solidFill>
                        </a:rPr>
                        <a:t> 12: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</a:rPr>
                        <a:t> Assessment and Evaluation</a:t>
                      </a:r>
                      <a:endParaRPr lang="en-US" sz="20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063561">
                <a:tc>
                  <a:txBody>
                    <a:bodyPr/>
                    <a:lstStyle/>
                    <a:p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</a:rPr>
                        <a:t>Assessment provides three important pieces of information: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Our student’s learning and progress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Past Instruction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Future Instruction</a:t>
                      </a: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400" b="1" baseline="0" dirty="0" smtClean="0"/>
                        <a:t>Evaluation- </a:t>
                      </a:r>
                      <a:r>
                        <a:rPr lang="en-US" sz="1400" b="0" baseline="0" dirty="0" smtClean="0"/>
                        <a:t>Putting a value or grade to what they’ve learned from our teaching and their investigating.  Grades should be based on a strong body of evidence that stands as proof of kids’ learning.</a:t>
                      </a:r>
                    </a:p>
                  </a:txBody>
                  <a:tcPr/>
                </a:tc>
              </a:tr>
              <a:tr h="1828800">
                <a:tc>
                  <a:txBody>
                    <a:bodyPr/>
                    <a:lstStyle/>
                    <a:p>
                      <a:r>
                        <a:rPr lang="en-US" sz="1400" b="1" baseline="0" dirty="0" smtClean="0"/>
                        <a:t>Daily Grading- </a:t>
                      </a:r>
                      <a:r>
                        <a:rPr lang="en-US" sz="1400" b="0" baseline="0" dirty="0" smtClean="0"/>
                        <a:t>Open-ended responses that require kids to show their thinking and learning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Post-its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err="1" smtClean="0"/>
                        <a:t>Thinksheets</a:t>
                      </a:r>
                      <a:endParaRPr lang="en-US" sz="1400" b="0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Short and longer summary responses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Notes from discussions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err="1" smtClean="0"/>
                        <a:t>Thoughtul</a:t>
                      </a:r>
                      <a:r>
                        <a:rPr lang="en-US" sz="1400" b="0" baseline="0" dirty="0" smtClean="0"/>
                        <a:t> illustrations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Journal and notebook entries</a:t>
                      </a:r>
                    </a:p>
                  </a:txBody>
                  <a:tcPr/>
                </a:tc>
              </a:tr>
              <a:tr h="2104624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Assessing</a:t>
                      </a:r>
                      <a:r>
                        <a:rPr lang="en-US" sz="1400" b="1" baseline="0" dirty="0" smtClean="0"/>
                        <a:t> Thinking and Understanding</a:t>
                      </a:r>
                      <a:endParaRPr lang="en-US" sz="1400" b="1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Listen to kids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Read kids’ work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Confer with kids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Listen in on conversations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Observe behavior and expressions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Chart responses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Use technology to track and document kids thinking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Records of conferences and conversations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baseline="0" dirty="0" smtClean="0"/>
                        <a:t>Script what kids say, recording thoughts and questions</a:t>
                      </a:r>
                      <a:endParaRPr lang="en-US" sz="1400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9499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Chapter 12 Assessment and Evaluation</a:t>
            </a:r>
            <a:br>
              <a:rPr lang="en-US" sz="2800" b="1" dirty="0" smtClean="0"/>
            </a:br>
            <a:r>
              <a:rPr lang="en-US" sz="2800" b="1" dirty="0" smtClean="0"/>
              <a:t>Continued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Individual Accountability in Small Groups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Define the concept first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Keep the group size small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Use written work plans and checkpoints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Make grading standards clear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Observe group meetings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Have checkup conferences with individual kids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Have Commitment Ceremonies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Use rubrics to grade inquiry circle work (simple, clear, and focused on kids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5853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983</Words>
  <Application>Microsoft Macintosh PowerPoint</Application>
  <PresentationFormat>On-screen Show (4:3)</PresentationFormat>
  <Paragraphs>146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Chapter 8:  Mini-Inquiries Small Group Inquiry Model Adapted for Mini-Inquiry Projects</vt:lpstr>
      <vt:lpstr>Slide 4</vt:lpstr>
      <vt:lpstr>Chapter 13 Management Q &amp; A</vt:lpstr>
      <vt:lpstr>Slide 6</vt:lpstr>
      <vt:lpstr>Chapter 12 Assessment and Evaluation Continued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dotty's desk</dc:creator>
  <cp:lastModifiedBy>Tracy Terris</cp:lastModifiedBy>
  <cp:revision>8</cp:revision>
  <dcterms:created xsi:type="dcterms:W3CDTF">2014-03-11T01:01:30Z</dcterms:created>
  <dcterms:modified xsi:type="dcterms:W3CDTF">2014-03-11T01:41:04Z</dcterms:modified>
</cp:coreProperties>
</file>