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08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388868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 -  Have them write this down and give to us.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12:00-1:00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 1:15-2:15  last chance to re-fine your presentation for MAY!!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 2:00-3:00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 and Sandy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Shape 1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Sandy-  review norms.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Sandy- Agenda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Melissa and Sandy.</a:t>
            </a:r>
          </a:p>
          <a:p>
            <a:pPr>
              <a:buNone/>
            </a:pPr>
            <a:r>
              <a:rPr lang="en"/>
              <a:t>Commonalities between all: best practices, all students and teachers empowered to make decisions about teaching and learning, inclusive, updated in research, aligning instruction to student needs, build capacity- not expert model- FOCUS ON IMPROVING INSTRUCTION AND ASSESSMENT.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Melissa-  Brief- Cathy will cover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9:00  Melissa introduces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095856"/>
            <a:ext cx="6400799" cy="1102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SzPct val="100000"/>
              <a:defRPr sz="4800" b="1"/>
            </a:lvl1pPr>
            <a:lvl2pPr indent="304800">
              <a:buSzPct val="100000"/>
              <a:defRPr sz="4800" b="1"/>
            </a:lvl2pPr>
            <a:lvl3pPr indent="304800">
              <a:buSzPct val="100000"/>
              <a:defRPr sz="4800" b="1"/>
            </a:lvl3pPr>
            <a:lvl4pPr indent="304800">
              <a:buSzPct val="100000"/>
              <a:defRPr sz="4800" b="1"/>
            </a:lvl4pPr>
            <a:lvl5pPr indent="304800">
              <a:buSzPct val="100000"/>
              <a:defRPr sz="4800" b="1"/>
            </a:lvl5pPr>
            <a:lvl6pPr indent="304800">
              <a:buSzPct val="100000"/>
              <a:defRPr sz="4800" b="1"/>
            </a:lvl6pPr>
            <a:lvl7pPr indent="304800">
              <a:buSzPct val="100000"/>
              <a:defRPr sz="4800" b="1"/>
            </a:lvl7pPr>
            <a:lvl8pPr indent="304800">
              <a:buSzPct val="100000"/>
              <a:defRPr sz="4800" b="1"/>
            </a:lvl8pPr>
            <a:lvl9pPr indent="304800"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2251802"/>
            <a:ext cx="6400799" cy="871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5143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1916906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307306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307306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3226593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2614612"/>
            <a:ext cx="1317625" cy="611981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2614612"/>
            <a:ext cx="1322387" cy="611981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4533900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3924300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6096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1916906"/>
            <a:ext cx="1317625" cy="611981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3226593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45339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39243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017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612225"/>
            <a:ext cx="746125" cy="607183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3320653"/>
            <a:ext cx="5486399" cy="513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14300" algn="ctr"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 marL="742950" indent="-107950"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marL="1600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 marL="20574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 marL="25146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 marL="29718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 marL="34290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 marL="3886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5143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45339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39243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017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612225"/>
            <a:ext cx="746125" cy="607183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ashlivsoel.wikispaces.com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youtu.be/Qj0Nm3YKpEY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1997075" y="1095856"/>
            <a:ext cx="6400799" cy="1102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SOEL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2376275" y="2198346"/>
            <a:ext cx="6400799" cy="2463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April 25, 2014</a:t>
            </a:r>
          </a:p>
          <a:p>
            <a:endParaRPr lang="en"/>
          </a:p>
          <a:p>
            <a:pPr>
              <a:buNone/>
            </a:pPr>
            <a:r>
              <a:rPr lang="en"/>
              <a:t>WISD/LESA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BREAK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137" name="Shape 13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11150" y="1127875"/>
            <a:ext cx="8459049" cy="381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De-Brief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57200" y="1001475"/>
            <a:ext cx="8229600" cy="3828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buClr>
                <a:srgbClr val="F3F3F3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F3F3F3"/>
                </a:solidFill>
              </a:rPr>
              <a:t>What were key points that stood out for you?</a:t>
            </a:r>
          </a:p>
          <a:p>
            <a:pPr lvl="0" rtl="0">
              <a:spcBef>
                <a:spcPts val="600"/>
              </a:spcBef>
              <a:buClr>
                <a:schemeClr val="dk1"/>
              </a:buClr>
              <a:buSzPct val="45833"/>
              <a:buFont typeface="Arial"/>
              <a:buNone/>
            </a:pPr>
            <a:r>
              <a:rPr lang="en" sz="2400">
                <a:solidFill>
                  <a:srgbClr val="F3F3F3"/>
                </a:solidFill>
              </a:rPr>
              <a:t> </a:t>
            </a:r>
          </a:p>
          <a:p>
            <a:pPr marL="457200" lvl="0" indent="-381000" rtl="0">
              <a:spcBef>
                <a:spcPts val="600"/>
              </a:spcBef>
              <a:buClr>
                <a:srgbClr val="F3F3F3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F3F3F3"/>
                </a:solidFill>
              </a:rPr>
              <a:t>What was new information for you?</a:t>
            </a:r>
          </a:p>
          <a:p>
            <a:endParaRPr lang="en" sz="2400">
              <a:solidFill>
                <a:srgbClr val="F3F3F3"/>
              </a:solidFill>
            </a:endParaRPr>
          </a:p>
          <a:p>
            <a:pPr marL="457200" lvl="0" indent="-381000" rtl="0">
              <a:spcBef>
                <a:spcPts val="600"/>
              </a:spcBef>
              <a:buClr>
                <a:srgbClr val="F3F3F3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F3F3F3"/>
                </a:solidFill>
              </a:rPr>
              <a:t>What is your question for research?  </a:t>
            </a:r>
          </a:p>
          <a:p>
            <a:endParaRPr lang="en" sz="2400">
              <a:solidFill>
                <a:srgbClr val="F3F3F3"/>
              </a:solidFill>
            </a:endParaRPr>
          </a:p>
          <a:p>
            <a:endParaRPr lang="en" sz="2400">
              <a:solidFill>
                <a:srgbClr val="F3F3F3"/>
              </a:solidFill>
            </a:endParaRPr>
          </a:p>
          <a:p>
            <a:endParaRPr lang="en" sz="2400">
              <a:solidFill>
                <a:srgbClr val="F3F3F3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2421275" y="1878272"/>
            <a:ext cx="6879600" cy="6143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LUNCH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457200" y="379199"/>
            <a:ext cx="8229600" cy="445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LUNCH</a:t>
            </a:r>
          </a:p>
        </p:txBody>
      </p:sp>
      <p:pic>
        <p:nvPicPr>
          <p:cNvPr id="150" name="Shape 15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08375" y="991750"/>
            <a:ext cx="8439600" cy="3838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Framework Books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4038599" cy="3767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i="1">
                <a:solidFill>
                  <a:srgbClr val="E9E0C9"/>
                </a:solidFill>
                <a:latin typeface="Georgia"/>
                <a:ea typeface="Georgia"/>
                <a:cs typeface="Georgia"/>
                <a:sym typeface="Georgia"/>
              </a:rPr>
              <a:t>All About Words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This room</a:t>
            </a:r>
          </a:p>
          <a:p>
            <a:endParaRPr lang="en" sz="1800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i="1">
                <a:solidFill>
                  <a:srgbClr val="E9E0C9"/>
                </a:solidFill>
                <a:latin typeface="Georgia"/>
                <a:ea typeface="Georgia"/>
                <a:cs typeface="Georgia"/>
                <a:sym typeface="Georgia"/>
              </a:rPr>
              <a:t>Reading and Writing Genre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This room</a:t>
            </a:r>
          </a:p>
          <a:p>
            <a:endParaRPr lang="en" sz="1800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i="1">
                <a:solidFill>
                  <a:srgbClr val="E9E0C9"/>
                </a:solidFill>
                <a:latin typeface="Georgia"/>
                <a:ea typeface="Georgia"/>
                <a:cs typeface="Georgia"/>
                <a:sym typeface="Georgia"/>
              </a:rPr>
              <a:t>Comprehension and Collaboration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Seminar 3</a:t>
            </a:r>
          </a:p>
          <a:p>
            <a:endParaRPr lang="en" sz="1800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i="1">
                <a:solidFill>
                  <a:srgbClr val="E9E0C9"/>
                </a:solidFill>
                <a:latin typeface="Georgia"/>
                <a:ea typeface="Georgia"/>
                <a:cs typeface="Georgia"/>
                <a:sym typeface="Georgia"/>
              </a:rPr>
              <a:t>Already Ready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Seminar 3</a:t>
            </a:r>
          </a:p>
          <a:p>
            <a:endParaRPr lang="en" sz="1800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57" name="Shape 157"/>
          <p:cNvSpPr txBox="1">
            <a:spLocks noGrp="1"/>
          </p:cNvSpPr>
          <p:nvPr>
            <p:ph type="body" idx="2"/>
          </p:nvPr>
        </p:nvSpPr>
        <p:spPr>
          <a:xfrm>
            <a:off x="4550400" y="913975"/>
            <a:ext cx="3617100" cy="391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i="1">
                <a:solidFill>
                  <a:srgbClr val="E9E0C9"/>
                </a:solidFill>
                <a:latin typeface="Georgia"/>
                <a:ea typeface="Georgia"/>
                <a:cs typeface="Georgia"/>
                <a:sym typeface="Georgia"/>
              </a:rPr>
              <a:t>Apprenticeship in Literacy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Seminar 4</a:t>
            </a:r>
          </a:p>
          <a:p>
            <a:endParaRPr lang="en" sz="1800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i="1">
                <a:solidFill>
                  <a:srgbClr val="E9E0C9"/>
                </a:solidFill>
                <a:latin typeface="Georgia"/>
                <a:ea typeface="Georgia"/>
                <a:cs typeface="Georgia"/>
                <a:sym typeface="Georgia"/>
              </a:rPr>
              <a:t>Talking, Drawing, Writing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Vogel A</a:t>
            </a:r>
          </a:p>
          <a:p>
            <a:endParaRPr lang="en" sz="1800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i="1">
                <a:solidFill>
                  <a:srgbClr val="E9E0C9"/>
                </a:solidFill>
                <a:latin typeface="Georgia"/>
                <a:ea typeface="Georgia"/>
                <a:cs typeface="Georgia"/>
                <a:sym typeface="Georgia"/>
              </a:rPr>
              <a:t>Nurturing Knowledge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Seminar 4</a:t>
            </a:r>
          </a:p>
          <a:p>
            <a:endParaRPr lang="en" sz="1800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i="1">
                <a:solidFill>
                  <a:srgbClr val="E9E0C9"/>
                </a:solidFill>
                <a:latin typeface="Georgia"/>
                <a:ea typeface="Georgia"/>
                <a:cs typeface="Georgia"/>
                <a:sym typeface="Georgia"/>
              </a:rPr>
              <a:t>Powerful Conten</a:t>
            </a:r>
            <a:r>
              <a:rPr lang="en" sz="1800">
                <a:solidFill>
                  <a:srgbClr val="E9E0C9"/>
                </a:solidFill>
                <a:latin typeface="Georgia"/>
                <a:ea typeface="Georgia"/>
                <a:cs typeface="Georgia"/>
                <a:sym typeface="Georgia"/>
              </a:rPr>
              <a:t>t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This room</a:t>
            </a:r>
          </a:p>
          <a:p>
            <a:endParaRPr lang="en" sz="1800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Research Books</a:t>
            </a:r>
          </a:p>
        </p:txBody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 i="1">
                <a:solidFill>
                  <a:schemeClr val="dk1"/>
                </a:solidFill>
              </a:rPr>
              <a:t>Handbook of Effective Literacy Instruction</a:t>
            </a:r>
            <a:r>
              <a:rPr lang="en" sz="1800" b="1">
                <a:solidFill>
                  <a:schemeClr val="dk1"/>
                </a:solidFill>
              </a:rPr>
              <a:t>- Group 1</a:t>
            </a:r>
          </a:p>
          <a:p>
            <a:pPr lvl="0" rtl="0">
              <a:lnSpc>
                <a:spcPct val="115000"/>
              </a:lnSpc>
              <a:buNone/>
            </a:pPr>
            <a:r>
              <a:rPr lang="en" sz="1800" b="1">
                <a:solidFill>
                  <a:schemeClr val="dk1"/>
                </a:solidFill>
              </a:rPr>
              <a:t>Faclitator: Linda Kuzon</a:t>
            </a:r>
          </a:p>
          <a:p>
            <a:pPr lvl="0" rtl="0">
              <a:buNone/>
            </a:pPr>
            <a:r>
              <a:rPr lang="en" sz="1800" b="1">
                <a:solidFill>
                  <a:srgbClr val="FF0000"/>
                </a:solidFill>
              </a:rPr>
              <a:t>In this room</a:t>
            </a:r>
          </a:p>
          <a:p>
            <a:endParaRPr lang="en" sz="1800" b="1">
              <a:solidFill>
                <a:srgbClr val="FF0000"/>
              </a:solidFill>
            </a:endParaRPr>
          </a:p>
          <a:p>
            <a:endParaRPr lang="en" sz="1800" b="1">
              <a:solidFill>
                <a:srgbClr val="FF0000"/>
              </a:solidFill>
            </a:endParaRPr>
          </a:p>
          <a:p>
            <a:endParaRPr lang="en" sz="1800" b="1">
              <a:solidFill>
                <a:srgbClr val="FF0000"/>
              </a:solidFill>
            </a:endParaRP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 i="1">
                <a:solidFill>
                  <a:schemeClr val="dk1"/>
                </a:solidFill>
              </a:rPr>
              <a:t>Handbook of Effective Literacy Instruction</a:t>
            </a:r>
            <a:r>
              <a:rPr lang="en" sz="1800" b="1">
                <a:solidFill>
                  <a:schemeClr val="dk1"/>
                </a:solidFill>
              </a:rPr>
              <a:t>- Group 2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Facilitator: Melissa Brooks-Yip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rgbClr val="FF0000"/>
                </a:solidFill>
              </a:rPr>
              <a:t>Seminar 5</a:t>
            </a:r>
          </a:p>
          <a:p>
            <a:endParaRPr lang="en" sz="1800" b="1">
              <a:solidFill>
                <a:srgbClr val="FF0000"/>
              </a:solidFill>
            </a:endParaRPr>
          </a:p>
          <a:p>
            <a:endParaRPr lang="en" sz="1800" b="1">
              <a:solidFill>
                <a:srgbClr val="FF0000"/>
              </a:solidFill>
            </a:endParaRPr>
          </a:p>
        </p:txBody>
      </p:sp>
      <p:sp>
        <p:nvSpPr>
          <p:cNvPr id="164" name="Shape 164"/>
          <p:cNvSpPr txBox="1">
            <a:spLocks noGrp="1"/>
          </p:cNvSpPr>
          <p:nvPr>
            <p:ph type="body" idx="2"/>
          </p:nvPr>
        </p:nvSpPr>
        <p:spPr>
          <a:xfrm>
            <a:off x="4609300" y="301425"/>
            <a:ext cx="4038599" cy="4042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 i="1">
                <a:solidFill>
                  <a:schemeClr val="dk1"/>
                </a:solidFill>
              </a:rPr>
              <a:t>Teaching with the Common Core State Standards for ELA-- Grades PreK-2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Facilitator- Sandy Riley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rgbClr val="FF0000"/>
                </a:solidFill>
              </a:rPr>
              <a:t>Seminar 1</a:t>
            </a:r>
          </a:p>
          <a:p>
            <a:endParaRPr lang="en" sz="1800" b="1">
              <a:solidFill>
                <a:srgbClr val="FF0000"/>
              </a:solidFill>
            </a:endParaRP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 i="1">
                <a:solidFill>
                  <a:schemeClr val="dk1"/>
                </a:solidFill>
              </a:rPr>
              <a:t>Best Practices in Literacy Instruction</a:t>
            </a:r>
            <a:r>
              <a:rPr lang="en" sz="1800" b="1">
                <a:solidFill>
                  <a:schemeClr val="dk1"/>
                </a:solidFill>
              </a:rPr>
              <a:t>- Group 1</a:t>
            </a:r>
          </a:p>
          <a:p>
            <a:pPr lvl="0" rtl="0">
              <a:lnSpc>
                <a:spcPct val="115000"/>
              </a:lnSpc>
              <a:buNone/>
            </a:pPr>
            <a:r>
              <a:rPr lang="en" sz="1800" b="1">
                <a:solidFill>
                  <a:schemeClr val="dk1"/>
                </a:solidFill>
              </a:rPr>
              <a:t>Facilitator- Lynne Stewart-Raglins</a:t>
            </a:r>
          </a:p>
          <a:p>
            <a:pPr lvl="0" rtl="0">
              <a:lnSpc>
                <a:spcPct val="115000"/>
              </a:lnSpc>
              <a:buNone/>
            </a:pPr>
            <a:r>
              <a:rPr lang="en" sz="1800" b="1">
                <a:solidFill>
                  <a:srgbClr val="FF0000"/>
                </a:solidFill>
              </a:rPr>
              <a:t>Seminar 3</a:t>
            </a:r>
          </a:p>
          <a:p>
            <a:endParaRPr lang="en" sz="1800" b="1">
              <a:solidFill>
                <a:srgbClr val="FF0000"/>
              </a:solidFill>
            </a:endParaRP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Best Practices in Literacy Instruction- Group 2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Facilitator- Laurie Mayes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rgbClr val="FF0000"/>
                </a:solidFill>
              </a:rPr>
              <a:t>Seminar 4</a:t>
            </a:r>
          </a:p>
          <a:p>
            <a:endParaRPr lang="en" sz="1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/>
              <a:t>May 22 at  Howell- Hutchings Elementary                                  </a:t>
            </a:r>
          </a:p>
          <a:p>
            <a:pPr lvl="0" rtl="0">
              <a:buNone/>
            </a:pPr>
            <a:r>
              <a:rPr lang="en" sz="2400" b="1"/>
              <a:t>      3503 Bigelow Rd. Howell, MI </a:t>
            </a:r>
          </a:p>
          <a:p>
            <a:endParaRPr lang="en" sz="2400" b="1"/>
          </a:p>
          <a:p>
            <a:pPr marL="457200" lvl="0" indent="-3810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/>
              <a:t>SCHECHS</a:t>
            </a:r>
          </a:p>
          <a:p>
            <a:endParaRPr lang="en" sz="2400" b="1"/>
          </a:p>
          <a:p>
            <a:pPr marL="457200" lvl="0" indent="-3810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/>
              <a:t>Raffle</a:t>
            </a:r>
          </a:p>
          <a:p>
            <a:endParaRPr lang="en" sz="2400" b="1"/>
          </a:p>
          <a:p>
            <a:pPr marL="457200" lvl="0" indent="-3810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/>
              <a:t>Feedback</a:t>
            </a:r>
          </a:p>
          <a:p>
            <a:endParaRPr lang="en" sz="2400" b="1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Next steps	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Sending our questions to Cathy.</a:t>
            </a:r>
          </a:p>
          <a:p>
            <a:endParaRPr lang="en"/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Structure and Support for next year.</a:t>
            </a:r>
          </a:p>
          <a:p>
            <a:endParaRPr lang="en"/>
          </a:p>
          <a:p>
            <a:pPr marL="457200" lvl="0" indent="-4318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Incorporating new teachers.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b="1" u="sng"/>
              <a:t>Literacy Leadership Summit	</a:t>
            </a:r>
          </a:p>
        </p:txBody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For all WISD/LESA literacy groups (RA, WC, SOEL) to come together on common K-12 topics. </a:t>
            </a:r>
          </a:p>
          <a:p>
            <a:endParaRPr lang="en"/>
          </a:p>
          <a:p>
            <a:pPr marL="457200" lvl="0" indent="-4318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First Summit: </a:t>
            </a:r>
            <a:r>
              <a:rPr lang="en" b="1">
                <a:solidFill>
                  <a:srgbClr val="FF0000"/>
                </a:solidFill>
              </a:rPr>
              <a:t>October 1, 2014</a:t>
            </a:r>
            <a:r>
              <a:rPr lang="en">
                <a:solidFill>
                  <a:srgbClr val="FF0000"/>
                </a:solidFill>
              </a:rPr>
              <a:t> </a:t>
            </a:r>
            <a:r>
              <a:rPr lang="en"/>
              <a:t>on Speaking and Listening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Norms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1.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>
                <a:solidFill>
                  <a:schemeClr val="dk1"/>
                </a:solidFill>
              </a:rPr>
              <a:t>  </a:t>
            </a:r>
            <a:r>
              <a:rPr lang="en" sz="1800" b="1" u="sng">
                <a:solidFill>
                  <a:schemeClr val="dk1"/>
                </a:solidFill>
              </a:rPr>
              <a:t>Stay fully engaged with discussion or activity</a:t>
            </a:r>
            <a:r>
              <a:rPr lang="en" sz="1800">
                <a:solidFill>
                  <a:schemeClr val="dk1"/>
                </a:solidFill>
              </a:rPr>
              <a:t>.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       Hold off side bars and use of technology to scheduled breaks. 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      Group will use parking lot for burning questions.</a:t>
            </a:r>
          </a:p>
          <a:p>
            <a:endParaRPr lang="en" sz="18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>
                <a:solidFill>
                  <a:schemeClr val="dk1"/>
                </a:solidFill>
              </a:rPr>
              <a:t>2.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>
                <a:solidFill>
                  <a:schemeClr val="dk1"/>
                </a:solidFill>
              </a:rPr>
              <a:t>  </a:t>
            </a:r>
            <a:r>
              <a:rPr lang="en" sz="1800" b="1" u="sng">
                <a:solidFill>
                  <a:schemeClr val="dk1"/>
                </a:solidFill>
              </a:rPr>
              <a:t>Will follow a planned agenda</a:t>
            </a:r>
            <a:r>
              <a:rPr lang="en" sz="1800">
                <a:solidFill>
                  <a:schemeClr val="dk1"/>
                </a:solidFill>
              </a:rPr>
              <a:t> with flexibility to accommodate speakers’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      questions, and process time.</a:t>
            </a:r>
          </a:p>
          <a:p>
            <a:endParaRPr lang="en" sz="18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>
                <a:solidFill>
                  <a:schemeClr val="dk1"/>
                </a:solidFill>
              </a:rPr>
              <a:t>3.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>
                <a:solidFill>
                  <a:schemeClr val="dk1"/>
                </a:solidFill>
              </a:rPr>
              <a:t>  </a:t>
            </a:r>
            <a:r>
              <a:rPr lang="en" sz="1800" b="1" u="sng">
                <a:solidFill>
                  <a:schemeClr val="dk1"/>
                </a:solidFill>
              </a:rPr>
              <a:t>Respect</a:t>
            </a:r>
            <a:r>
              <a:rPr lang="en" sz="1800">
                <a:solidFill>
                  <a:schemeClr val="dk1"/>
                </a:solidFill>
              </a:rPr>
              <a:t> other opinions and ideas.  Monitor airtime so everyone will have a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      voice.  Push yourself and your thinking.</a:t>
            </a:r>
          </a:p>
          <a:p>
            <a:endParaRPr lang="en" sz="18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>
                <a:solidFill>
                  <a:schemeClr val="dk1"/>
                </a:solidFill>
              </a:rPr>
              <a:t>4.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>
                <a:solidFill>
                  <a:schemeClr val="dk1"/>
                </a:solidFill>
              </a:rPr>
              <a:t>  </a:t>
            </a:r>
            <a:r>
              <a:rPr lang="en" sz="1800" b="1" u="sng">
                <a:solidFill>
                  <a:schemeClr val="dk1"/>
                </a:solidFill>
              </a:rPr>
              <a:t>Come Prepared</a:t>
            </a:r>
            <a:r>
              <a:rPr lang="en" sz="1800">
                <a:solidFill>
                  <a:schemeClr val="dk1"/>
                </a:solidFill>
              </a:rPr>
              <a:t>.  Materials read.  Take care of personal needs when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      necessary.</a:t>
            </a:r>
          </a:p>
          <a:p>
            <a:endParaRPr lang="en"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282175" y="145851"/>
            <a:ext cx="6879600" cy="596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b="1" u="sng"/>
              <a:t>Agenda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742550"/>
            <a:ext cx="8229600" cy="4087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Overview of SOEL present and future</a:t>
            </a:r>
          </a:p>
          <a:p>
            <a:endParaRPr lang="en"/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Dr. Cathy Fleischer on teacher research</a:t>
            </a:r>
          </a:p>
          <a:p>
            <a:endParaRPr lang="en"/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Research books</a:t>
            </a:r>
          </a:p>
          <a:p>
            <a:endParaRPr lang="en"/>
          </a:p>
          <a:p>
            <a:pPr marL="457200" lvl="0" indent="-4318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Framework books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99" name="Shape 9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0" y="4775"/>
            <a:ext cx="9143999" cy="513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b="1" u="sng"/>
              <a:t>Purpose of SOEL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Year One:</a:t>
            </a:r>
          </a:p>
          <a:p>
            <a:pPr lvl="0" rtl="0">
              <a:buNone/>
            </a:pPr>
            <a:r>
              <a:rPr lang="en">
                <a:solidFill>
                  <a:srgbClr val="F3F3F3"/>
                </a:solidFill>
                <a:latin typeface="Verdana"/>
                <a:ea typeface="Verdana"/>
                <a:cs typeface="Verdana"/>
                <a:sym typeface="Verdana"/>
              </a:rPr>
              <a:t>We’ve taken the time to intentionally study to learn the current best practices of PreK-3 literacy instruction.</a:t>
            </a:r>
          </a:p>
          <a:p>
            <a:endParaRPr lang="en">
              <a:solidFill>
                <a:srgbClr val="F3F3F3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http://washlivsoel.wikispaces.com/</a:t>
            </a:r>
            <a:r>
              <a:rPr lang="en"/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2720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b="1" u="sng"/>
              <a:t>Our Learning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08460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/>
              <a:t>Oral Language</a:t>
            </a:r>
            <a:r>
              <a:rPr lang="en" sz="2400"/>
              <a:t> </a:t>
            </a:r>
            <a:r>
              <a:rPr lang="en" sz="2400" u="sng">
                <a:solidFill>
                  <a:schemeClr val="hlink"/>
                </a:solidFill>
                <a:hlinkClick r:id="rId3"/>
              </a:rPr>
              <a:t> (30 million word gap!)</a:t>
            </a:r>
          </a:p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CC0000"/>
                </a:solidFill>
              </a:rPr>
              <a:t>Collaboration</a:t>
            </a:r>
            <a:r>
              <a:rPr lang="en" sz="2400"/>
              <a:t> (both student and teacher)</a:t>
            </a:r>
          </a:p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6AA84F"/>
                </a:solidFill>
              </a:rPr>
              <a:t>Integration</a:t>
            </a:r>
            <a:r>
              <a:rPr lang="en" sz="2400" b="1"/>
              <a:t> </a:t>
            </a:r>
            <a:r>
              <a:rPr lang="en" sz="2400"/>
              <a:t>(it’s not about compartmentalizing) </a:t>
            </a:r>
          </a:p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E69138"/>
                </a:solidFill>
              </a:rPr>
              <a:t>Prior Knowledge</a:t>
            </a:r>
            <a:r>
              <a:rPr lang="en" sz="2400">
                <a:solidFill>
                  <a:srgbClr val="E69138"/>
                </a:solidFill>
              </a:rPr>
              <a:t> </a:t>
            </a:r>
            <a:r>
              <a:rPr lang="en" sz="2400"/>
              <a:t>(vocabulary! we need to build it!)</a:t>
            </a:r>
          </a:p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FFD966"/>
                </a:solidFill>
              </a:rPr>
              <a:t>Assessment</a:t>
            </a:r>
            <a:r>
              <a:rPr lang="en" sz="2400"/>
              <a:t> (use it to inform instruction)</a:t>
            </a:r>
          </a:p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CC4125"/>
                </a:solidFill>
              </a:rPr>
              <a:t>Inquiry</a:t>
            </a:r>
            <a:r>
              <a:rPr lang="en" sz="2400"/>
              <a:t> (authentic learning for real purposes)</a:t>
            </a:r>
          </a:p>
          <a:p>
            <a:pPr marL="457200" lvl="0" indent="-38100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9900FF"/>
                </a:solidFill>
              </a:rPr>
              <a:t>Classroom culture</a:t>
            </a:r>
            <a:r>
              <a:rPr lang="en" sz="2400"/>
              <a:t> (make time to build this)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b="1" u="sng"/>
              <a:t>Year two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118" name="Shape 11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518275" y="255475"/>
            <a:ext cx="6524175" cy="4781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30900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b="1" u="sng"/>
              <a:t>Action Research Topics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457200" y="108460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/>
              <a:t>Oral Language</a:t>
            </a:r>
            <a:r>
              <a:rPr lang="en" sz="2400"/>
              <a:t> </a:t>
            </a:r>
          </a:p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CC0000"/>
                </a:solidFill>
              </a:rPr>
              <a:t>Collaboration</a:t>
            </a:r>
            <a:r>
              <a:rPr lang="en" sz="2400"/>
              <a:t> </a:t>
            </a:r>
          </a:p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6AA84F"/>
                </a:solidFill>
              </a:rPr>
              <a:t>Integration</a:t>
            </a:r>
          </a:p>
          <a:p>
            <a:pPr marL="457200" lvl="0" indent="-381000" rtl="0">
              <a:lnSpc>
                <a:spcPct val="150000"/>
              </a:lnSpc>
              <a:buClr>
                <a:srgbClr val="FF9900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FF9900"/>
                </a:solidFill>
              </a:rPr>
              <a:t>Prior Knowledge</a:t>
            </a:r>
            <a:r>
              <a:rPr lang="en" sz="2400">
                <a:solidFill>
                  <a:srgbClr val="FF9900"/>
                </a:solidFill>
              </a:rPr>
              <a:t> </a:t>
            </a:r>
          </a:p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FFD966"/>
                </a:solidFill>
              </a:rPr>
              <a:t>Assessment</a:t>
            </a:r>
            <a:r>
              <a:rPr lang="en" sz="2400"/>
              <a:t> </a:t>
            </a:r>
          </a:p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CC4125"/>
                </a:solidFill>
              </a:rPr>
              <a:t>Inquiry</a:t>
            </a:r>
            <a:r>
              <a:rPr lang="en" sz="2400"/>
              <a:t> </a:t>
            </a:r>
          </a:p>
          <a:p>
            <a:pPr marL="457200" lvl="0" indent="-381000" rtl="0">
              <a:lnSpc>
                <a:spcPct val="15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 b="1">
                <a:solidFill>
                  <a:srgbClr val="9900FF"/>
                </a:solidFill>
              </a:rPr>
              <a:t>Classroom culture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428025" y="243051"/>
            <a:ext cx="6879600" cy="538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Cathy Fleischer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184750" y="495875"/>
            <a:ext cx="8877000" cy="433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40000"/>
              </a:lnSpc>
              <a:buNone/>
            </a:pPr>
            <a:r>
              <a:rPr lang="en" sz="1200" b="1">
                <a:solidFill>
                  <a:srgbClr val="4D4D4D"/>
                </a:solidFill>
              </a:rPr>
              <a:t>
</a:t>
            </a:r>
            <a:r>
              <a:rPr lang="en" sz="1200" b="1">
                <a:solidFill>
                  <a:schemeClr val="dk1"/>
                </a:solidFill>
              </a:rPr>
              <a:t>                 </a:t>
            </a:r>
            <a:r>
              <a:rPr lang="en" sz="1400" b="1">
                <a:solidFill>
                  <a:srgbClr val="F5F5F5"/>
                </a:solidFill>
              </a:rPr>
              <a:t>PhD, University of Michigan,      MEd, University of Virginia,       BA, Connecticut College</a:t>
            </a:r>
          </a:p>
          <a:p>
            <a:endParaRPr lang="en" sz="1400" b="1">
              <a:solidFill>
                <a:srgbClr val="F5F5F5"/>
              </a:solidFill>
            </a:endParaRPr>
          </a:p>
          <a:p>
            <a:pPr lvl="0" rtl="0">
              <a:lnSpc>
                <a:spcPct val="140000"/>
              </a:lnSpc>
              <a:buNone/>
            </a:pPr>
            <a:r>
              <a:rPr lang="en" sz="1200" b="1">
                <a:solidFill>
                  <a:schemeClr val="dk1"/>
                </a:solidFill>
              </a:rPr>
              <a:t>    </a:t>
            </a:r>
            <a:r>
              <a:rPr lang="en" sz="1200" b="1">
                <a:solidFill>
                  <a:srgbClr val="F5F5F5"/>
                </a:solidFill>
              </a:rPr>
              <a:t> </a:t>
            </a:r>
            <a:r>
              <a:rPr lang="en" sz="1400" b="1">
                <a:solidFill>
                  <a:srgbClr val="F5F5F5"/>
                </a:solidFill>
              </a:rPr>
              <a:t>Since 1978, I have had the opportunity to teach at the high school, community college, and university level. In 1990, I began teaching here at EMU, where I teach courses in English education and literacy, work with undergraduate and graduate students, and co-direct the Eastern Michigan University Writing Project.</a:t>
            </a:r>
          </a:p>
          <a:p>
            <a:pPr lvl="0" rtl="0">
              <a:lnSpc>
                <a:spcPct val="140000"/>
              </a:lnSpc>
              <a:buNone/>
            </a:pPr>
            <a:r>
              <a:rPr lang="en" sz="1400" b="1">
                <a:solidFill>
                  <a:srgbClr val="F5F5F5"/>
                </a:solidFill>
              </a:rPr>
              <a:t>FOCUS:</a:t>
            </a:r>
          </a:p>
          <a:p>
            <a:pPr marL="457200" lvl="0" indent="-330200" rtl="0">
              <a:lnSpc>
                <a:spcPct val="140000"/>
              </a:lnSpc>
              <a:buClr>
                <a:srgbClr val="F5F5F5"/>
              </a:buClr>
              <a:buSzPct val="166666"/>
              <a:buFont typeface="Arial"/>
              <a:buChar char="•"/>
            </a:pPr>
            <a:r>
              <a:rPr lang="en" sz="1600" b="1" u="sng">
                <a:solidFill>
                  <a:srgbClr val="FF0000"/>
                </a:solidFill>
              </a:rPr>
              <a:t> T</a:t>
            </a:r>
            <a:r>
              <a:rPr lang="en" sz="1600" b="1" i="1" u="sng">
                <a:solidFill>
                  <a:srgbClr val="FF0000"/>
                </a:solidFill>
              </a:rPr>
              <a:t>eacher-research</a:t>
            </a:r>
            <a:r>
              <a:rPr lang="en" sz="1600" b="1" u="sng">
                <a:solidFill>
                  <a:srgbClr val="FF0000"/>
                </a:solidFill>
              </a:rPr>
              <a:t>:</a:t>
            </a:r>
            <a:r>
              <a:rPr lang="en" sz="1600" b="1">
                <a:solidFill>
                  <a:srgbClr val="F5F5F5"/>
                </a:solidFill>
              </a:rPr>
              <a:t> how classroom teachers might reflect in a systematic and careful way;</a:t>
            </a:r>
          </a:p>
          <a:p>
            <a:pPr marL="457200" lvl="0" indent="-330200" rtl="0">
              <a:lnSpc>
                <a:spcPct val="140000"/>
              </a:lnSpc>
              <a:buClr>
                <a:srgbClr val="F5F5F5"/>
              </a:buClr>
              <a:buSzPct val="166666"/>
              <a:buFont typeface="Arial"/>
              <a:buChar char="•"/>
            </a:pPr>
            <a:r>
              <a:rPr lang="en" sz="1600" b="1" i="1" u="sng">
                <a:solidFill>
                  <a:srgbClr val="F5F5F5"/>
                </a:solidFill>
              </a:rPr>
              <a:t>Teacher advocacy:</a:t>
            </a:r>
            <a:r>
              <a:rPr lang="en" sz="1600" b="1">
                <a:solidFill>
                  <a:srgbClr val="F5F5F5"/>
                </a:solidFill>
              </a:rPr>
              <a:t> how teachers can work with networks of parents and other community members to help others understand effective classroom practices.</a:t>
            </a:r>
          </a:p>
          <a:p>
            <a:pPr marL="457200" lvl="0" indent="-330200" rtl="0">
              <a:lnSpc>
                <a:spcPct val="140000"/>
              </a:lnSpc>
              <a:buClr>
                <a:srgbClr val="F5F5F5"/>
              </a:buClr>
              <a:buSzPct val="166666"/>
              <a:buFont typeface="Arial"/>
              <a:buChar char="•"/>
            </a:pPr>
            <a:r>
              <a:rPr lang="en" sz="1600" b="1" i="1" u="sng">
                <a:solidFill>
                  <a:srgbClr val="F5F5F5"/>
                </a:solidFill>
              </a:rPr>
              <a:t>Disciplinary Literacy</a:t>
            </a:r>
            <a:r>
              <a:rPr lang="en" sz="1600" b="1" u="sng">
                <a:solidFill>
                  <a:srgbClr val="F5F5F5"/>
                </a:solidFill>
              </a:rPr>
              <a:t>:</a:t>
            </a:r>
            <a:r>
              <a:rPr lang="en" sz="1600" b="1">
                <a:solidFill>
                  <a:srgbClr val="F5F5F5"/>
                </a:solidFill>
              </a:rPr>
              <a:t>  how practitioners of particular disciplines read, write, talk and think and how that knowledge can help students be successful in college and beyond.</a:t>
            </a:r>
          </a:p>
          <a:p>
            <a:endParaRPr lang="en" sz="1600" b="1">
              <a:solidFill>
                <a:srgbClr val="F5F5F5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530</Words>
  <Application>Microsoft Macintosh PowerPoint</Application>
  <PresentationFormat>On-screen Show (16:9)</PresentationFormat>
  <Paragraphs>142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steps</vt:lpstr>
      <vt:lpstr>SOEL</vt:lpstr>
      <vt:lpstr>Norms</vt:lpstr>
      <vt:lpstr>Agenda</vt:lpstr>
      <vt:lpstr>PowerPoint Presentation</vt:lpstr>
      <vt:lpstr>Purpose of SOEL</vt:lpstr>
      <vt:lpstr>Our Learning</vt:lpstr>
      <vt:lpstr>Year two</vt:lpstr>
      <vt:lpstr>Action Research Topics</vt:lpstr>
      <vt:lpstr>Cathy Fleischer</vt:lpstr>
      <vt:lpstr>BREAK</vt:lpstr>
      <vt:lpstr>De-Brief</vt:lpstr>
      <vt:lpstr>LUNCH</vt:lpstr>
      <vt:lpstr>Framework Books</vt:lpstr>
      <vt:lpstr>Research Books</vt:lpstr>
      <vt:lpstr>PowerPoint Presentation</vt:lpstr>
      <vt:lpstr>Next steps </vt:lpstr>
      <vt:lpstr>Literacy Leadership Summit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SOEL</dc:title>
  <cp:lastModifiedBy>Melissa Brooks-Yip</cp:lastModifiedBy>
  <cp:revision>1</cp:revision>
  <dcterms:modified xsi:type="dcterms:W3CDTF">2014-04-30T15:09:19Z</dcterms:modified>
</cp:coreProperties>
</file>