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93" r:id="rId3"/>
    <p:sldId id="297" r:id="rId4"/>
    <p:sldId id="291" r:id="rId5"/>
    <p:sldId id="268" r:id="rId6"/>
    <p:sldId id="294" r:id="rId7"/>
    <p:sldId id="296" r:id="rId8"/>
    <p:sldId id="267" r:id="rId9"/>
    <p:sldId id="272" r:id="rId10"/>
    <p:sldId id="273" r:id="rId11"/>
    <p:sldId id="261" r:id="rId12"/>
    <p:sldId id="274" r:id="rId13"/>
    <p:sldId id="302" r:id="rId14"/>
    <p:sldId id="279" r:id="rId15"/>
    <p:sldId id="280" r:id="rId16"/>
    <p:sldId id="281" r:id="rId17"/>
    <p:sldId id="287" r:id="rId18"/>
    <p:sldId id="303" r:id="rId19"/>
    <p:sldId id="298" r:id="rId20"/>
    <p:sldId id="259" r:id="rId21"/>
    <p:sldId id="257" r:id="rId22"/>
    <p:sldId id="289" r:id="rId23"/>
    <p:sldId id="301" r:id="rId24"/>
    <p:sldId id="292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9605" autoAdjust="0"/>
  </p:normalViewPr>
  <p:slideViewPr>
    <p:cSldViewPr>
      <p:cViewPr varScale="1">
        <p:scale>
          <a:sx n="62" d="100"/>
          <a:sy n="62" d="100"/>
        </p:scale>
        <p:origin x="-137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D831E6-061A-054D-8859-26577A2B21AF}" type="datetimeFigureOut">
              <a:rPr lang="en-US" smtClean="0"/>
              <a:pPr/>
              <a:t>5/16/2014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77ADE-B91F-D744-96EE-AFA21F048F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58354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77ADE-B91F-D744-96EE-AFA21F048F65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43820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>
              <a:buFont typeface="Arial"/>
              <a:buChar char="•"/>
            </a:pPr>
            <a:r>
              <a:rPr lang="en-US" dirty="0" smtClean="0"/>
              <a:t>composes for stretches of time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makes picture books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goes through a writing process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uses ideas from books read to them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shares and keep their books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reads their books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77ADE-B91F-D744-96EE-AFA21F048F65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1947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As children begin to use invented spelling, they have mixed feelings because they now understand that the words they say must match their written words. 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For some time children write much simpler books than the ones they wrote when word-to-word matches were necessary.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 Adults need to understand the mixed feelings that come about for children during this time.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77ADE-B91F-D744-96EE-AFA21F048F65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331312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Tricky part-  do adults really see children as writers or do they just play along?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77ADE-B91F-D744-96EE-AFA21F048F65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22623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Tricky part-  do adults really see children as writers or do they just play along?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77ADE-B91F-D744-96EE-AFA21F048F65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22623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77ADE-B91F-D744-96EE-AFA21F048F65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206797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Writing may be a better way to lead children’s literacy than reading. 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There is no incorrect response possible from a child writer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77ADE-B91F-D744-96EE-AFA21F048F65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59217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0D955-0AD0-4EC3-879A-BDA83C64A71F}" type="datetimeFigureOut">
              <a:rPr lang="en-US" smtClean="0"/>
              <a:pPr/>
              <a:t>5/16/2014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B2AB9-9BF1-426C-A32E-D8F33D5C92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0D955-0AD0-4EC3-879A-BDA83C64A71F}" type="datetimeFigureOut">
              <a:rPr lang="en-US" smtClean="0"/>
              <a:pPr/>
              <a:t>5/16/2014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B2AB9-9BF1-426C-A32E-D8F33D5C92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0D955-0AD0-4EC3-879A-BDA83C64A71F}" type="datetimeFigureOut">
              <a:rPr lang="en-US" smtClean="0"/>
              <a:pPr/>
              <a:t>5/16/2014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B2AB9-9BF1-426C-A32E-D8F33D5C92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0D955-0AD0-4EC3-879A-BDA83C64A71F}" type="datetimeFigureOut">
              <a:rPr lang="en-US" smtClean="0"/>
              <a:pPr/>
              <a:t>5/16/2014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B2AB9-9BF1-426C-A32E-D8F33D5C92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0D955-0AD0-4EC3-879A-BDA83C64A71F}" type="datetimeFigureOut">
              <a:rPr lang="en-US" smtClean="0"/>
              <a:pPr/>
              <a:t>5/16/2014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B2AB9-9BF1-426C-A32E-D8F33D5C92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0D955-0AD0-4EC3-879A-BDA83C64A71F}" type="datetimeFigureOut">
              <a:rPr lang="en-US" smtClean="0"/>
              <a:pPr/>
              <a:t>5/16/2014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B2AB9-9BF1-426C-A32E-D8F33D5C92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0D955-0AD0-4EC3-879A-BDA83C64A71F}" type="datetimeFigureOut">
              <a:rPr lang="en-US" smtClean="0"/>
              <a:pPr/>
              <a:t>5/16/2014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B2AB9-9BF1-426C-A32E-D8F33D5C92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0D955-0AD0-4EC3-879A-BDA83C64A71F}" type="datetimeFigureOut">
              <a:rPr lang="en-US" smtClean="0"/>
              <a:pPr/>
              <a:t>5/16/2014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B2AB9-9BF1-426C-A32E-D8F33D5C92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0D955-0AD0-4EC3-879A-BDA83C64A71F}" type="datetimeFigureOut">
              <a:rPr lang="en-US" smtClean="0"/>
              <a:pPr/>
              <a:t>5/16/2014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B2AB9-9BF1-426C-A32E-D8F33D5C92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0D955-0AD0-4EC3-879A-BDA83C64A71F}" type="datetimeFigureOut">
              <a:rPr lang="en-US" smtClean="0"/>
              <a:pPr/>
              <a:t>5/16/2014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B2AB9-9BF1-426C-A32E-D8F33D5C92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0D955-0AD0-4EC3-879A-BDA83C64A71F}" type="datetimeFigureOut">
              <a:rPr lang="en-US" smtClean="0"/>
              <a:pPr/>
              <a:t>5/16/2014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B2AB9-9BF1-426C-A32E-D8F33D5C92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50D955-0AD0-4EC3-879A-BDA83C64A71F}" type="datetimeFigureOut">
              <a:rPr lang="en-US" smtClean="0"/>
              <a:pPr/>
              <a:t>5/16/2014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1B2AB9-9BF1-426C-A32E-D8F33D5C922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vN2L0bGmZ4k&amp;list=PLNwtEyj-MhSoJzCZKSe_YFAVwvfK_D2-W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PggQKEodIJ8&amp;list=PLNwtEyj-MhSrqlT956tXFoO1hDYEYWbK3&amp;index=3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Zh6uPwtdFmc&amp;list=PLNwtEyj-MhSre4sM44vPWHzrFpc1dGhxF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b="1" i="1" dirty="0" smtClean="0"/>
              <a:t>Already Ready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/>
              <a:t>Nurturing Writers in Preschool and Kindergarten</a:t>
            </a:r>
            <a:br>
              <a:rPr lang="en-US" sz="3100" dirty="0" smtClean="0"/>
            </a:br>
            <a:r>
              <a:rPr lang="en-US" sz="2700" dirty="0" smtClean="0"/>
              <a:t>by Katie Wood Ray &amp; Matt Glover</a:t>
            </a:r>
            <a:endParaRPr lang="en-US" sz="2700" dirty="0"/>
          </a:p>
        </p:txBody>
      </p:sp>
      <p:pic>
        <p:nvPicPr>
          <p:cNvPr id="7" name="Picture 6" descr="photo (7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3600" y="2133600"/>
            <a:ext cx="4953000" cy="382857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533400"/>
            <a:ext cx="33915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Random strings of letters</a:t>
            </a:r>
          </a:p>
          <a:p>
            <a:endParaRPr lang="en-US" b="1" dirty="0" smtClean="0"/>
          </a:p>
          <a:p>
            <a:r>
              <a:rPr lang="en-US" dirty="0" smtClean="0"/>
              <a:t>Figure 3.3</a:t>
            </a:r>
            <a:endParaRPr lang="en-US" dirty="0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3962400" y="457200"/>
          <a:ext cx="4455219" cy="5766108"/>
        </p:xfrm>
        <a:graphic>
          <a:graphicData uri="http://schemas.openxmlformats.org/presentationml/2006/ole">
            <p:oleObj spid="_x0000_s4120" name="Acrobat Document" r:id="rId3" imgW="5829300" imgH="7543800" progId="AcroExch.Document.7">
              <p:embed/>
            </p:oleObj>
          </a:graphicData>
        </a:graphic>
      </p:graphicFrame>
      <p:sp>
        <p:nvSpPr>
          <p:cNvPr id="4" name="Rectangle 3"/>
          <p:cNvSpPr/>
          <p:nvPr/>
        </p:nvSpPr>
        <p:spPr>
          <a:xfrm>
            <a:off x="4343400" y="381000"/>
            <a:ext cx="26670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2133600"/>
            <a:ext cx="3581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Children begin to remember what certain words look like, particularly words in the environment, so it’s not uncommon for a sight word to show up among all the random strings of letters.</a:t>
            </a:r>
            <a:endParaRPr lang="en-US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381000"/>
            <a:ext cx="8534400" cy="5632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Katie Wood Ray and Matt Glover suggest reasons for NOT transcribing student stories-</a:t>
            </a:r>
          </a:p>
          <a:p>
            <a:endParaRPr lang="en-US" sz="2400" dirty="0"/>
          </a:p>
          <a:p>
            <a:pPr marL="342900" indent="-342900">
              <a:buFont typeface="Arial"/>
              <a:buChar char="•"/>
            </a:pPr>
            <a:r>
              <a:rPr lang="en-US" sz="2400" dirty="0"/>
              <a:t>t</a:t>
            </a:r>
            <a:r>
              <a:rPr lang="en-US" sz="2400" dirty="0" smtClean="0"/>
              <a:t>ranscription </a:t>
            </a:r>
            <a:r>
              <a:rPr lang="en-US" sz="2400" dirty="0"/>
              <a:t>is not a prerequisite for compositional </a:t>
            </a:r>
            <a:r>
              <a:rPr lang="en-US" sz="2400" dirty="0" smtClean="0"/>
              <a:t>writing</a:t>
            </a:r>
          </a:p>
          <a:p>
            <a:endParaRPr lang="en-US" sz="2400" dirty="0" smtClean="0"/>
          </a:p>
          <a:p>
            <a:pPr marL="342900" indent="-342900">
              <a:buFont typeface="Arial"/>
              <a:buChar char="•"/>
            </a:pPr>
            <a:r>
              <a:rPr lang="en-US" sz="2400" dirty="0" smtClean="0"/>
              <a:t>preschoolers are not even moderately adept at spelling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/>
              <a:t> it will be years before they can engage in transcription without thinking about it and pay full attention to the thinking process of composition</a:t>
            </a:r>
          </a:p>
          <a:p>
            <a:endParaRPr lang="en-US" sz="2400" dirty="0" smtClean="0"/>
          </a:p>
          <a:p>
            <a:pPr marL="342900" indent="-342900">
              <a:buFont typeface="Arial"/>
              <a:buChar char="•"/>
            </a:pPr>
            <a:r>
              <a:rPr lang="en-US" sz="2400" dirty="0"/>
              <a:t>n</a:t>
            </a:r>
            <a:r>
              <a:rPr lang="en-US" sz="2400" dirty="0" smtClean="0"/>
              <a:t>ot knowing much about transcription actually frees writers to put more energy into other aspects of writing.</a:t>
            </a:r>
          </a:p>
          <a:p>
            <a:pPr>
              <a:buFontTx/>
              <a:buChar char="-"/>
            </a:pPr>
            <a:endParaRPr lang="en-US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8600" y="304800"/>
            <a:ext cx="8686800" cy="7171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/>
              <a:t>Three Dimensions of Composition</a:t>
            </a:r>
            <a:endParaRPr lang="en-US" sz="4000" dirty="0"/>
          </a:p>
          <a:p>
            <a:endParaRPr lang="en-US" sz="2800" dirty="0" smtClean="0"/>
          </a:p>
          <a:p>
            <a:r>
              <a:rPr lang="en-US" sz="2800" dirty="0" smtClean="0"/>
              <a:t>During the pre-school </a:t>
            </a:r>
            <a:r>
              <a:rPr lang="en-US" sz="2800" dirty="0"/>
              <a:t>y</a:t>
            </a:r>
            <a:r>
              <a:rPr lang="en-US" sz="2800" dirty="0" smtClean="0"/>
              <a:t>ears, young writers learn about</a:t>
            </a:r>
          </a:p>
          <a:p>
            <a:endParaRPr lang="en-US" sz="2800" dirty="0" smtClean="0"/>
          </a:p>
          <a:p>
            <a:pPr lvl="1">
              <a:buFont typeface="Arial" pitchFamily="34" charset="0"/>
              <a:buChar char="•"/>
            </a:pPr>
            <a:r>
              <a:rPr lang="en-US" sz="2400" dirty="0" smtClean="0"/>
              <a:t>texts</a:t>
            </a:r>
          </a:p>
          <a:p>
            <a:pPr lvl="2">
              <a:buFont typeface="Arial" pitchFamily="34" charset="0"/>
              <a:buChar char="•"/>
            </a:pPr>
            <a:r>
              <a:rPr lang="en-US" sz="2400" dirty="0" smtClean="0"/>
              <a:t>focus  </a:t>
            </a:r>
          </a:p>
          <a:p>
            <a:pPr lvl="2">
              <a:buFont typeface="Arial" pitchFamily="34" charset="0"/>
              <a:buChar char="•"/>
            </a:pPr>
            <a:r>
              <a:rPr lang="en-US" sz="2400" dirty="0"/>
              <a:t>r</a:t>
            </a:r>
            <a:r>
              <a:rPr lang="en-US" sz="2400" dirty="0" smtClean="0"/>
              <a:t>epresentation of meaning-  pictures, words, both</a:t>
            </a:r>
          </a:p>
          <a:p>
            <a:pPr lvl="2">
              <a:buFont typeface="Arial" pitchFamily="34" charset="0"/>
              <a:buChar char="•"/>
            </a:pPr>
            <a:r>
              <a:rPr lang="en-US" sz="2400" dirty="0"/>
              <a:t>m</a:t>
            </a:r>
            <a:r>
              <a:rPr lang="en-US" sz="2400" dirty="0" smtClean="0"/>
              <a:t>eaning should remain constant over time</a:t>
            </a:r>
          </a:p>
          <a:p>
            <a:pPr lvl="2">
              <a:buFont typeface="Arial" pitchFamily="34" charset="0"/>
              <a:buChar char="•"/>
            </a:pPr>
            <a:r>
              <a:rPr lang="en-US" sz="2400" dirty="0" smtClean="0"/>
              <a:t>organization should remain constant over time</a:t>
            </a:r>
          </a:p>
          <a:p>
            <a:pPr lvl="2">
              <a:buFont typeface="Arial" pitchFamily="34" charset="0"/>
              <a:buChar char="•"/>
            </a:pPr>
            <a:r>
              <a:rPr lang="en-US" sz="2400" dirty="0"/>
              <a:t>g</a:t>
            </a:r>
            <a:r>
              <a:rPr lang="en-US" sz="2400" dirty="0" smtClean="0"/>
              <a:t>enre and purpose</a:t>
            </a:r>
          </a:p>
          <a:p>
            <a:pPr lvl="2">
              <a:buFont typeface="Arial" pitchFamily="34" charset="0"/>
              <a:buChar char="•"/>
            </a:pPr>
            <a:endParaRPr lang="en-US" sz="2400" dirty="0" smtClean="0"/>
          </a:p>
          <a:p>
            <a:pPr lvl="1">
              <a:buFont typeface="Arial" pitchFamily="34" charset="0"/>
              <a:buChar char="•"/>
            </a:pPr>
            <a:r>
              <a:rPr lang="en-US" sz="2400" dirty="0" smtClean="0"/>
              <a:t>process</a:t>
            </a:r>
          </a:p>
          <a:p>
            <a:pPr lvl="2">
              <a:buFont typeface="Arial" pitchFamily="34" charset="0"/>
              <a:buChar char="•"/>
            </a:pPr>
            <a:r>
              <a:rPr lang="en-US" sz="2400" dirty="0"/>
              <a:t>i</a:t>
            </a:r>
            <a:r>
              <a:rPr lang="en-US" sz="2400" dirty="0" smtClean="0"/>
              <a:t>ntentionality-  planning topics and revision</a:t>
            </a:r>
          </a:p>
          <a:p>
            <a:pPr lvl="2">
              <a:buFont typeface="Arial" pitchFamily="34" charset="0"/>
              <a:buChar char="•"/>
            </a:pPr>
            <a:r>
              <a:rPr lang="en-US" sz="2400" dirty="0"/>
              <a:t>r</a:t>
            </a:r>
            <a:r>
              <a:rPr lang="en-US" sz="2400" dirty="0" smtClean="0"/>
              <a:t>evision to solve problems and make sense</a:t>
            </a:r>
          </a:p>
          <a:p>
            <a:pPr lvl="2"/>
            <a:endParaRPr lang="en-US" sz="2400" dirty="0" smtClean="0"/>
          </a:p>
          <a:p>
            <a:pPr lvl="1">
              <a:buFont typeface="Arial" pitchFamily="34" charset="0"/>
              <a:buChar char="•"/>
            </a:pPr>
            <a:r>
              <a:rPr lang="en-US" sz="2400" dirty="0" smtClean="0"/>
              <a:t>what it means to be a writer</a:t>
            </a:r>
          </a:p>
          <a:p>
            <a:pPr lvl="1">
              <a:buFont typeface="Arial" pitchFamily="34" charset="0"/>
              <a:buChar char="•"/>
            </a:pPr>
            <a:endParaRPr lang="en-US" sz="2400" dirty="0" smtClean="0"/>
          </a:p>
          <a:p>
            <a:pPr lvl="1"/>
            <a:endParaRPr lang="en-US" sz="2400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04800"/>
            <a:ext cx="8686800" cy="12988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/>
              <a:t>Composition Development</a:t>
            </a:r>
          </a:p>
          <a:p>
            <a:pPr algn="ctr"/>
            <a:r>
              <a:rPr lang="en-US" dirty="0" smtClean="0"/>
              <a:t>During the Pre-school Years</a:t>
            </a:r>
          </a:p>
          <a:p>
            <a:endParaRPr lang="en-US" sz="2400" dirty="0"/>
          </a:p>
          <a:p>
            <a:r>
              <a:rPr lang="en-US" sz="2400" dirty="0"/>
              <a:t>Developing the skill </a:t>
            </a:r>
            <a:r>
              <a:rPr lang="en-US" sz="2400" dirty="0" smtClean="0"/>
              <a:t>of composing </a:t>
            </a:r>
            <a:endParaRPr lang="en-US" sz="2400" dirty="0"/>
          </a:p>
          <a:p>
            <a:pPr marL="742950" lvl="1" indent="-285750">
              <a:buFont typeface="Arial"/>
              <a:buChar char="•"/>
            </a:pPr>
            <a:r>
              <a:rPr lang="en-US" sz="2400" dirty="0"/>
              <a:t>takes a long time </a:t>
            </a:r>
          </a:p>
          <a:p>
            <a:pPr marL="742950" lvl="1" indent="-285750">
              <a:buFont typeface="Arial"/>
              <a:buChar char="•"/>
            </a:pPr>
            <a:r>
              <a:rPr lang="en-US" sz="2400" dirty="0"/>
              <a:t>requires a lot of experience writing and </a:t>
            </a:r>
            <a:r>
              <a:rPr lang="en-US" sz="2400" dirty="0" smtClean="0"/>
              <a:t>reading</a:t>
            </a:r>
            <a:endParaRPr lang="en-US" sz="2400" dirty="0"/>
          </a:p>
          <a:p>
            <a:pPr marL="742950" lvl="1" indent="-285750">
              <a:buFont typeface="Arial"/>
              <a:buChar char="•"/>
            </a:pPr>
            <a:r>
              <a:rPr lang="en-US" sz="2400" dirty="0"/>
              <a:t>follows sequence of </a:t>
            </a:r>
            <a:r>
              <a:rPr lang="en-US" sz="2400" dirty="0" smtClean="0"/>
              <a:t>stages of making books with</a:t>
            </a:r>
          </a:p>
          <a:p>
            <a:pPr marL="1200150" lvl="2" indent="-285750">
              <a:buFont typeface="Arial"/>
              <a:buChar char="•"/>
            </a:pPr>
            <a:r>
              <a:rPr lang="en-US" sz="2000" dirty="0" smtClean="0"/>
              <a:t>no focus-  children </a:t>
            </a:r>
            <a:r>
              <a:rPr lang="en-US" sz="2000" dirty="0"/>
              <a:t>label pictures  (</a:t>
            </a:r>
            <a:r>
              <a:rPr lang="en-US" sz="2000" dirty="0" smtClean="0"/>
              <a:t>Figure </a:t>
            </a:r>
            <a:r>
              <a:rPr lang="en-US" sz="2000" dirty="0"/>
              <a:t>4.1</a:t>
            </a:r>
            <a:r>
              <a:rPr lang="en-US" sz="2000" dirty="0" smtClean="0"/>
              <a:t>)</a:t>
            </a:r>
          </a:p>
          <a:p>
            <a:pPr marL="1200150" lvl="2" indent="-285750">
              <a:buFont typeface="Arial"/>
              <a:buChar char="•"/>
            </a:pPr>
            <a:r>
              <a:rPr lang="en-US" sz="2000" dirty="0" smtClean="0"/>
              <a:t>loosely </a:t>
            </a:r>
            <a:r>
              <a:rPr lang="en-US" sz="2000" dirty="0"/>
              <a:t>connected </a:t>
            </a:r>
            <a:r>
              <a:rPr lang="en-US" sz="2000" dirty="0" smtClean="0"/>
              <a:t>focus-  children talk about what is in the pictures (Figure </a:t>
            </a:r>
            <a:r>
              <a:rPr lang="en-US" sz="2000" dirty="0"/>
              <a:t>4.2</a:t>
            </a:r>
            <a:r>
              <a:rPr lang="en-US" sz="2000" dirty="0" smtClean="0"/>
              <a:t>)</a:t>
            </a:r>
          </a:p>
          <a:p>
            <a:pPr marL="1200150" lvl="2" indent="-285750">
              <a:buFont typeface="Arial"/>
              <a:buChar char="•"/>
            </a:pPr>
            <a:r>
              <a:rPr lang="en-US" sz="2000" dirty="0" smtClean="0"/>
              <a:t>focused text- children narrate a story prompted by the pictures (Figure </a:t>
            </a:r>
            <a:r>
              <a:rPr lang="en-US" sz="2000" dirty="0"/>
              <a:t>4.3</a:t>
            </a:r>
            <a:r>
              <a:rPr lang="en-US" sz="2000" dirty="0" smtClean="0"/>
              <a:t>)</a:t>
            </a:r>
          </a:p>
          <a:p>
            <a:pPr marL="1200150" lvl="2" indent="-285750">
              <a:buFont typeface="Arial"/>
              <a:buChar char="•"/>
            </a:pPr>
            <a:endParaRPr lang="en-US" sz="2000" dirty="0"/>
          </a:p>
          <a:p>
            <a:pPr lvl="1"/>
            <a:r>
              <a:rPr lang="en-US" sz="2400" dirty="0" smtClean="0"/>
              <a:t>Growth </a:t>
            </a:r>
            <a:r>
              <a:rPr lang="en-US" sz="2400" dirty="0"/>
              <a:t>in this area is evident when these readings sound more and more like picture </a:t>
            </a:r>
            <a:r>
              <a:rPr lang="en-US" sz="2400" dirty="0" smtClean="0"/>
              <a:t>books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000" dirty="0" smtClean="0">
                <a:hlinkClick r:id="rId2"/>
              </a:rPr>
              <a:t>Example of a pattern book - The Pink Penguin</a:t>
            </a:r>
            <a:endParaRPr lang="en-US" sz="2000" dirty="0"/>
          </a:p>
          <a:p>
            <a:pPr marL="1200150" lvl="2" indent="-285750">
              <a:buFont typeface="Arial"/>
              <a:buChar char="•"/>
            </a:pPr>
            <a:endParaRPr lang="en-US" sz="2000" dirty="0" smtClean="0"/>
          </a:p>
          <a:p>
            <a:pPr marL="342900" indent="-342900">
              <a:buFont typeface="Arial"/>
              <a:buChar char="•"/>
            </a:pPr>
            <a:endParaRPr lang="en-US" sz="2400" dirty="0" smtClean="0"/>
          </a:p>
          <a:p>
            <a:pPr marL="342900" indent="-342900">
              <a:buFont typeface="Arial"/>
              <a:buChar char="•"/>
            </a:pPr>
            <a:endParaRPr lang="en-US" sz="2400" dirty="0"/>
          </a:p>
          <a:p>
            <a:pPr marL="342900" indent="-342900">
              <a:buFont typeface="Arial"/>
              <a:buChar char="•"/>
            </a:pPr>
            <a:endParaRPr lang="en-US" sz="2400" dirty="0" smtClean="0"/>
          </a:p>
          <a:p>
            <a:pPr marL="342900" indent="-342900">
              <a:buFont typeface="Arial"/>
              <a:buChar char="•"/>
            </a:pPr>
            <a:endParaRPr lang="en-US" sz="2400" dirty="0"/>
          </a:p>
          <a:p>
            <a:pPr marL="342900" indent="-342900">
              <a:buFont typeface="Arial"/>
              <a:buChar char="•"/>
            </a:pPr>
            <a:endParaRPr lang="en-US" sz="2400" dirty="0" smtClean="0"/>
          </a:p>
          <a:p>
            <a:pPr marL="342900" indent="-342900">
              <a:buFont typeface="Arial"/>
              <a:buChar char="•"/>
            </a:pPr>
            <a:r>
              <a:rPr lang="en-US" sz="2400" dirty="0" smtClean="0"/>
              <a:t>Composing follows a sequence of stages :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/>
              <a:t> </a:t>
            </a:r>
            <a:r>
              <a:rPr lang="en-US" sz="2400" dirty="0"/>
              <a:t>a</a:t>
            </a:r>
            <a:r>
              <a:rPr lang="en-US" sz="2400" dirty="0" smtClean="0"/>
              <a:t> book with no focus (children label pictures – Figure 4.1)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/>
              <a:t> </a:t>
            </a:r>
            <a:r>
              <a:rPr lang="en-US" sz="2400" dirty="0"/>
              <a:t>a</a:t>
            </a:r>
            <a:r>
              <a:rPr lang="en-US" sz="2400" dirty="0" smtClean="0"/>
              <a:t> loosely connected focus  (Figure 4.2)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/>
              <a:t>a </a:t>
            </a:r>
            <a:r>
              <a:rPr lang="en-US" sz="2400" dirty="0"/>
              <a:t>f</a:t>
            </a:r>
            <a:r>
              <a:rPr lang="en-US" sz="2400" dirty="0" smtClean="0"/>
              <a:t>ocused text (Figure 4.3)</a:t>
            </a:r>
          </a:p>
          <a:p>
            <a:pPr marL="800100" lvl="1" indent="-342900">
              <a:buFont typeface="Arial"/>
              <a:buChar char="•"/>
            </a:pPr>
            <a:endParaRPr lang="en-US" sz="2400" dirty="0"/>
          </a:p>
          <a:p>
            <a:pPr marL="342900" indent="-342900">
              <a:buFont typeface="Arial"/>
              <a:buChar char="•"/>
            </a:pPr>
            <a:r>
              <a:rPr lang="en-US" sz="2400" dirty="0" smtClean="0"/>
              <a:t>Children read books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/>
              <a:t>may simply label pictures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/>
              <a:t>m</a:t>
            </a:r>
            <a:r>
              <a:rPr lang="en-US" sz="2400" dirty="0" smtClean="0"/>
              <a:t>ay talk about what is in the pictures</a:t>
            </a:r>
          </a:p>
          <a:p>
            <a:endParaRPr lang="en-US" sz="2400" dirty="0"/>
          </a:p>
          <a:p>
            <a:pPr marL="342900" indent="-342900">
              <a:buFont typeface="Arial"/>
              <a:buChar char="•"/>
            </a:pPr>
            <a:r>
              <a:rPr lang="en-US" sz="2400" dirty="0" smtClean="0"/>
              <a:t>Teachers of young children can refer to texts as a </a:t>
            </a:r>
            <a:r>
              <a:rPr lang="en-US" sz="2400" i="1" dirty="0" smtClean="0"/>
              <a:t>story</a:t>
            </a:r>
            <a:r>
              <a:rPr lang="en-US" sz="2400" dirty="0" smtClean="0"/>
              <a:t> or </a:t>
            </a:r>
            <a:r>
              <a:rPr lang="en-US" sz="2400" i="1" dirty="0" smtClean="0"/>
              <a:t>list</a:t>
            </a:r>
            <a:endParaRPr lang="en-US" sz="2400" dirty="0" smtClean="0"/>
          </a:p>
          <a:p>
            <a:endParaRPr lang="en-US" sz="2400" dirty="0" smtClean="0"/>
          </a:p>
          <a:p>
            <a:pPr marL="342900" indent="-342900">
              <a:buFont typeface="Arial"/>
              <a:buChar char="•"/>
            </a:pPr>
            <a:r>
              <a:rPr lang="en-US" sz="2400" dirty="0" smtClean="0"/>
              <a:t>Growth in this area is evident when these readings sound more and more like picture books</a:t>
            </a:r>
          </a:p>
        </p:txBody>
      </p:sp>
    </p:spTree>
    <p:extLst>
      <p:ext uri="{BB962C8B-B14F-4D97-AF65-F5344CB8AC3E}">
        <p14:creationId xmlns:p14="http://schemas.microsoft.com/office/powerpoint/2010/main" xmlns="" val="8713951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581400"/>
            <a:ext cx="3810000" cy="2650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609600"/>
            <a:ext cx="3636331" cy="2572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609600"/>
            <a:ext cx="3657600" cy="2587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438400" y="152400"/>
            <a:ext cx="48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Figure 4.1 </a:t>
            </a:r>
            <a:r>
              <a:rPr lang="en-US" dirty="0" smtClean="0"/>
              <a:t>– </a:t>
            </a:r>
            <a:r>
              <a:rPr lang="en-US" b="1" u="sng" dirty="0" smtClean="0"/>
              <a:t>Cold In Summer</a:t>
            </a:r>
            <a:r>
              <a:rPr lang="en-US" dirty="0" smtClean="0"/>
              <a:t>, by Leila 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3200400"/>
            <a:ext cx="3657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“This is a spider sleeping.”</a:t>
            </a:r>
            <a:endParaRPr lang="en-US" sz="1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114800" y="64008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Fig 4.1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105400" y="3124200"/>
            <a:ext cx="3657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“A snake is sleeping.  It is cold out.”</a:t>
            </a:r>
            <a:endParaRPr lang="en-US" sz="1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200400" y="281940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Pg. 1</a:t>
            </a:r>
            <a:endParaRPr lang="en-US" sz="1000" dirty="0"/>
          </a:p>
        </p:txBody>
      </p:sp>
      <p:sp>
        <p:nvSpPr>
          <p:cNvPr id="15" name="TextBox 14"/>
          <p:cNvSpPr txBox="1"/>
          <p:nvPr/>
        </p:nvSpPr>
        <p:spPr>
          <a:xfrm>
            <a:off x="228600" y="396240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Pg. 3</a:t>
            </a:r>
            <a:endParaRPr lang="en-US" sz="1000" dirty="0"/>
          </a:p>
        </p:txBody>
      </p:sp>
      <p:sp>
        <p:nvSpPr>
          <p:cNvPr id="16" name="TextBox 15"/>
          <p:cNvSpPr txBox="1"/>
          <p:nvPr/>
        </p:nvSpPr>
        <p:spPr>
          <a:xfrm>
            <a:off x="7391400" y="281940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Pg. 2</a:t>
            </a:r>
            <a:endParaRPr lang="en-US" sz="1000" dirty="0"/>
          </a:p>
        </p:txBody>
      </p:sp>
      <p:sp>
        <p:nvSpPr>
          <p:cNvPr id="18" name="TextBox 17"/>
          <p:cNvSpPr txBox="1"/>
          <p:nvPr/>
        </p:nvSpPr>
        <p:spPr>
          <a:xfrm>
            <a:off x="228600" y="6172200"/>
            <a:ext cx="381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“The dragon is sleeping.”</a:t>
            </a:r>
            <a:endParaRPr lang="en-US" sz="12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943600" y="5181600"/>
            <a:ext cx="251530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Labels for Pictures</a:t>
            </a:r>
          </a:p>
          <a:p>
            <a:endParaRPr lang="en-US" b="1" dirty="0" smtClean="0"/>
          </a:p>
          <a:p>
            <a:r>
              <a:rPr lang="en-US" dirty="0" smtClean="0"/>
              <a:t>Figure 4.1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3200400"/>
            <a:ext cx="4876800" cy="3031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819400"/>
            <a:ext cx="4191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228600"/>
            <a:ext cx="3124200" cy="2519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762000"/>
            <a:ext cx="3886964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438400" y="152400"/>
            <a:ext cx="48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Figure 4.2 – A Loosely Connected Text</a:t>
            </a:r>
          </a:p>
          <a:p>
            <a:pPr algn="ctr"/>
            <a:r>
              <a:rPr lang="en-US" b="1" u="sng" dirty="0" smtClean="0"/>
              <a:t>Christmas Holiday</a:t>
            </a:r>
            <a:r>
              <a:rPr lang="en-US" dirty="0" smtClean="0"/>
              <a:t>, by Aubrey 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3200400"/>
            <a:ext cx="3657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“The deer is protecting itself with it’s horn.”</a:t>
            </a:r>
            <a:endParaRPr lang="en-US" sz="1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114800" y="64008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Fig 4.2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724400" y="3124200"/>
            <a:ext cx="3657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“This deer only has one baby horn.”</a:t>
            </a:r>
            <a:endParaRPr lang="en-US" sz="1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505200" y="281940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Pg. 1</a:t>
            </a:r>
            <a:endParaRPr lang="en-US" sz="1000" dirty="0"/>
          </a:p>
        </p:txBody>
      </p:sp>
      <p:sp>
        <p:nvSpPr>
          <p:cNvPr id="15" name="TextBox 14"/>
          <p:cNvSpPr txBox="1"/>
          <p:nvPr/>
        </p:nvSpPr>
        <p:spPr>
          <a:xfrm>
            <a:off x="3276600" y="5943600"/>
            <a:ext cx="609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Pg. 3</a:t>
            </a:r>
            <a:endParaRPr lang="en-US" sz="1000" dirty="0"/>
          </a:p>
        </p:txBody>
      </p:sp>
      <p:sp>
        <p:nvSpPr>
          <p:cNvPr id="16" name="TextBox 15"/>
          <p:cNvSpPr txBox="1"/>
          <p:nvPr/>
        </p:nvSpPr>
        <p:spPr>
          <a:xfrm>
            <a:off x="7620000" y="274320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Pg. 2</a:t>
            </a:r>
            <a:endParaRPr lang="en-US" sz="1000" dirty="0"/>
          </a:p>
        </p:txBody>
      </p:sp>
      <p:sp>
        <p:nvSpPr>
          <p:cNvPr id="18" name="TextBox 17"/>
          <p:cNvSpPr txBox="1"/>
          <p:nvPr/>
        </p:nvSpPr>
        <p:spPr>
          <a:xfrm>
            <a:off x="228600" y="6172200"/>
            <a:ext cx="381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“Clara is riding the deer like a sleigh.”</a:t>
            </a:r>
            <a:endParaRPr lang="en-US" sz="12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4419600" y="6324600"/>
            <a:ext cx="381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“But the deer died and now it’s slimy.”</a:t>
            </a:r>
            <a:endParaRPr lang="en-US" sz="12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696200" y="609600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Pg. 4</a:t>
            </a:r>
            <a:endParaRPr lang="en-US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685800"/>
            <a:ext cx="379740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438400" y="152400"/>
            <a:ext cx="48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Figure 4.3 – Focused Text</a:t>
            </a:r>
          </a:p>
          <a:p>
            <a:pPr algn="ctr"/>
            <a:r>
              <a:rPr lang="en-US" b="1" u="sng" dirty="0" smtClean="0"/>
              <a:t>A Cold, Cold Day</a:t>
            </a:r>
            <a:r>
              <a:rPr lang="en-US" dirty="0" smtClean="0"/>
              <a:t>, by Charlie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81000" y="3200400"/>
            <a:ext cx="365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“Once upon a time </a:t>
            </a:r>
            <a:r>
              <a:rPr lang="en-US" sz="1200" b="1" dirty="0" err="1" smtClean="0"/>
              <a:t>Gogo</a:t>
            </a:r>
            <a:r>
              <a:rPr lang="en-US" sz="1200" b="1" dirty="0" smtClean="0"/>
              <a:t> the snake was getting to hibernate.”</a:t>
            </a:r>
            <a:endParaRPr lang="en-US" sz="1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114800" y="64008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Fig 4.2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724400" y="3124200"/>
            <a:ext cx="365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“The snake grew and grew and found a place to hibernate.”</a:t>
            </a:r>
            <a:endParaRPr lang="en-US" sz="1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505200" y="243840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Pg. 1</a:t>
            </a:r>
            <a:endParaRPr lang="en-US" sz="1000" dirty="0"/>
          </a:p>
        </p:txBody>
      </p:sp>
      <p:sp>
        <p:nvSpPr>
          <p:cNvPr id="15" name="TextBox 14"/>
          <p:cNvSpPr txBox="1"/>
          <p:nvPr/>
        </p:nvSpPr>
        <p:spPr>
          <a:xfrm>
            <a:off x="3276600" y="5943600"/>
            <a:ext cx="609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Pg. 3</a:t>
            </a:r>
            <a:endParaRPr lang="en-US" sz="1000" dirty="0"/>
          </a:p>
        </p:txBody>
      </p:sp>
      <p:sp>
        <p:nvSpPr>
          <p:cNvPr id="16" name="TextBox 15"/>
          <p:cNvSpPr txBox="1"/>
          <p:nvPr/>
        </p:nvSpPr>
        <p:spPr>
          <a:xfrm>
            <a:off x="7620000" y="274320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Pg. 2</a:t>
            </a:r>
            <a:endParaRPr lang="en-US" sz="1000" dirty="0"/>
          </a:p>
        </p:txBody>
      </p:sp>
      <p:sp>
        <p:nvSpPr>
          <p:cNvPr id="18" name="TextBox 17"/>
          <p:cNvSpPr txBox="1"/>
          <p:nvPr/>
        </p:nvSpPr>
        <p:spPr>
          <a:xfrm>
            <a:off x="228600" y="6172200"/>
            <a:ext cx="381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“</a:t>
            </a:r>
            <a:r>
              <a:rPr lang="en-US" sz="1200" b="1" dirty="0" err="1" smtClean="0"/>
              <a:t>Gogo</a:t>
            </a:r>
            <a:r>
              <a:rPr lang="en-US" sz="1200" b="1" dirty="0" smtClean="0"/>
              <a:t> the snake went inside the igloo.  He started to warm up.”</a:t>
            </a:r>
            <a:endParaRPr lang="en-US" sz="12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4953000" y="6248400"/>
            <a:ext cx="381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“</a:t>
            </a:r>
            <a:r>
              <a:rPr lang="en-US" sz="1200" b="1" dirty="0" err="1" smtClean="0"/>
              <a:t>Gogo</a:t>
            </a:r>
            <a:r>
              <a:rPr lang="en-US" sz="1200" b="1" dirty="0" smtClean="0"/>
              <a:t> the snake takes a nap.”</a:t>
            </a:r>
            <a:endParaRPr lang="en-US" sz="12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696200" y="609600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Pg. 4</a:t>
            </a:r>
            <a:endParaRPr lang="en-US" sz="10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685800"/>
            <a:ext cx="3752850" cy="2463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657600"/>
            <a:ext cx="4067175" cy="2504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3733800"/>
            <a:ext cx="3829050" cy="23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" y="304800"/>
            <a:ext cx="7467600" cy="7355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The Child’s Image of Self as Writer</a:t>
            </a:r>
          </a:p>
          <a:p>
            <a:pPr algn="ctr"/>
            <a:endParaRPr lang="en-US" sz="2400" b="1" dirty="0"/>
          </a:p>
          <a:p>
            <a:pPr algn="ctr"/>
            <a:r>
              <a:rPr lang="en-US" sz="2400" b="1" dirty="0" smtClean="0"/>
              <a:t>Hold two ideas simultaneously-</a:t>
            </a:r>
          </a:p>
          <a:p>
            <a:pPr algn="ctr"/>
            <a:r>
              <a:rPr lang="en-US" sz="2400" b="1" dirty="0" smtClean="0"/>
              <a:t>The child is a writer</a:t>
            </a:r>
          </a:p>
          <a:p>
            <a:pPr algn="ctr"/>
            <a:r>
              <a:rPr lang="en-US" sz="2400" b="1" dirty="0" smtClean="0"/>
              <a:t>The child is four years old</a:t>
            </a:r>
          </a:p>
          <a:p>
            <a:pPr>
              <a:buFont typeface="Arial" pitchFamily="34" charset="0"/>
              <a:buChar char="•"/>
            </a:pPr>
            <a:endParaRPr lang="en-US" sz="2400" b="1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Important that children develop  an image of themselves as writers-  who make books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Initiative driven by desire and belief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Must be valued as the writer s/he is– at this moment of time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Children share their writing on their own terms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  <a:p>
            <a:pPr>
              <a:buFontTx/>
              <a:buChar char="-"/>
            </a:pPr>
            <a:r>
              <a:rPr lang="en-US" dirty="0" smtClean="0"/>
              <a:t>If </a:t>
            </a:r>
            <a:r>
              <a:rPr lang="en-US" dirty="0"/>
              <a:t>the adults don’t acknowledge a child’s writing simply because it’s not yet representational, then they never see the amazing thinking about writing she is capable of doing.</a:t>
            </a:r>
          </a:p>
          <a:p>
            <a:pPr>
              <a:buFontTx/>
              <a:buChar char="-"/>
            </a:pPr>
            <a:endParaRPr lang="en-US" dirty="0"/>
          </a:p>
          <a:p>
            <a:pPr>
              <a:buFontTx/>
              <a:buChar char="-"/>
            </a:pPr>
            <a:r>
              <a:rPr lang="en-US" dirty="0"/>
              <a:t>Focus on the process – Not the product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en-US" sz="24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" y="304800"/>
            <a:ext cx="7848600" cy="7509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Nurturing an Identity </a:t>
            </a:r>
          </a:p>
          <a:p>
            <a:pPr algn="ctr"/>
            <a:r>
              <a:rPr lang="en-US" sz="4000" b="1" dirty="0" smtClean="0"/>
              <a:t>of Self as Writer</a:t>
            </a:r>
          </a:p>
          <a:p>
            <a:pPr algn="ctr"/>
            <a:endParaRPr lang="en-US" sz="2400" b="1" dirty="0"/>
          </a:p>
          <a:p>
            <a:pPr>
              <a:buFont typeface="Arial" pitchFamily="34" charset="0"/>
              <a:buChar char="•"/>
            </a:pPr>
            <a:endParaRPr lang="en-US" sz="2400" b="1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Pre-school children need opportunities to 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/>
              <a:t> develop an image of themselves as writers-  who </a:t>
            </a:r>
            <a:endParaRPr lang="en-US" sz="2400" dirty="0"/>
          </a:p>
          <a:p>
            <a:pPr lvl="1"/>
            <a:r>
              <a:rPr lang="en-US" sz="2400" dirty="0" smtClean="0"/>
              <a:t>   make books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/>
              <a:t> be driven by desire and confidence</a:t>
            </a:r>
            <a:endParaRPr lang="en-US" sz="2400" dirty="0"/>
          </a:p>
          <a:p>
            <a:pPr lvl="1">
              <a:buFont typeface="Arial" pitchFamily="34" charset="0"/>
              <a:buChar char="•"/>
            </a:pPr>
            <a:r>
              <a:rPr lang="en-US" sz="2400" dirty="0" smtClean="0"/>
              <a:t> be valued as the writer s/he is– at this moment of time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/>
              <a:t> share their writing on their own terms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/>
              <a:t> focus </a:t>
            </a:r>
            <a:r>
              <a:rPr lang="en-US" sz="2400" dirty="0"/>
              <a:t>on the process – </a:t>
            </a:r>
            <a:r>
              <a:rPr lang="en-US" sz="2400" dirty="0" smtClean="0"/>
              <a:t>not </a:t>
            </a:r>
            <a:r>
              <a:rPr lang="en-US" sz="2400" dirty="0"/>
              <a:t>the product</a:t>
            </a:r>
          </a:p>
          <a:p>
            <a:pPr lvl="1">
              <a:buFont typeface="Arial" pitchFamily="34" charset="0"/>
              <a:buChar char="•"/>
            </a:pPr>
            <a:endParaRPr lang="en-US" dirty="0" smtClean="0"/>
          </a:p>
          <a:p>
            <a:endParaRPr lang="en-US" dirty="0"/>
          </a:p>
          <a:p>
            <a:r>
              <a:rPr lang="en-US" sz="2400" dirty="0" smtClean="0"/>
              <a:t>If </a:t>
            </a:r>
            <a:r>
              <a:rPr lang="en-US" sz="2400" dirty="0"/>
              <a:t>the adults don’t acknowledge a child’s writing simply because it’s not yet representational, then they never see the amazing thinking about writing she is capable of doing.</a:t>
            </a:r>
          </a:p>
          <a:p>
            <a:pPr>
              <a:buFontTx/>
              <a:buChar char="-"/>
            </a:pPr>
            <a:endParaRPr lang="en-US" dirty="0"/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1859975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2667000"/>
          </a:xfrm>
        </p:spPr>
        <p:txBody>
          <a:bodyPr>
            <a:normAutofit fontScale="90000"/>
          </a:bodyPr>
          <a:lstStyle/>
          <a:p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 smtClean="0"/>
              <a:t>Teaching Practices </a:t>
            </a:r>
            <a:br>
              <a:rPr lang="en-US" sz="6000" dirty="0" smtClean="0"/>
            </a:br>
            <a:r>
              <a:rPr lang="en-US" sz="6000" dirty="0" smtClean="0"/>
              <a:t>that Nurture</a:t>
            </a:r>
            <a:r>
              <a:rPr lang="en-US" sz="6000" dirty="0"/>
              <a:t/>
            </a:r>
            <a:br>
              <a:rPr lang="en-US" sz="6000" dirty="0"/>
            </a:br>
            <a:r>
              <a:rPr lang="en-US" sz="6000" dirty="0" smtClean="0"/>
              <a:t>Young Writers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371600"/>
            <a:ext cx="7239000" cy="2971800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65919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362426"/>
            <a:ext cx="83058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i="1" dirty="0" smtClean="0"/>
          </a:p>
          <a:p>
            <a:pPr algn="ctr"/>
            <a:r>
              <a:rPr lang="en-US" sz="2800" dirty="0" smtClean="0"/>
              <a:t>This book is not about teaching writing;</a:t>
            </a:r>
          </a:p>
          <a:p>
            <a:pPr algn="ctr"/>
            <a:r>
              <a:rPr lang="en-US" sz="2800" dirty="0" smtClean="0"/>
              <a:t> it is about </a:t>
            </a:r>
            <a:r>
              <a:rPr lang="en-US" sz="2800" i="1" u="sng" dirty="0" smtClean="0"/>
              <a:t>nurturing writers</a:t>
            </a:r>
            <a:r>
              <a:rPr lang="en-US" sz="2800" i="1" dirty="0" smtClean="0"/>
              <a:t> – </a:t>
            </a:r>
          </a:p>
          <a:p>
            <a:pPr algn="ctr"/>
            <a:r>
              <a:rPr lang="en-US" sz="2800" i="1" dirty="0" smtClean="0"/>
              <a:t>helping them grow and develop</a:t>
            </a:r>
            <a:endParaRPr lang="en-US" sz="2800" i="1" u="sng" dirty="0" smtClean="0"/>
          </a:p>
          <a:p>
            <a:r>
              <a:rPr lang="en-US" sz="2400" i="1" dirty="0" smtClean="0"/>
              <a:t>							 </a:t>
            </a:r>
          </a:p>
          <a:p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When thinking about developmentally appropriate expectations for preschoolers we must always take into consideration:</a:t>
            </a:r>
          </a:p>
          <a:p>
            <a:endParaRPr lang="en-US" sz="2400" dirty="0" smtClean="0"/>
          </a:p>
          <a:p>
            <a:pPr marL="342900" indent="-342900" algn="ctr">
              <a:buFont typeface="Arial"/>
              <a:buChar char="•"/>
            </a:pPr>
            <a:r>
              <a:rPr lang="en-US" sz="2400" dirty="0" smtClean="0"/>
              <a:t> the child is a writer (already ready)</a:t>
            </a:r>
          </a:p>
          <a:p>
            <a:pPr marL="342900" indent="-342900" algn="ctr">
              <a:buFont typeface="Arial"/>
              <a:buChar char="•"/>
            </a:pPr>
            <a:r>
              <a:rPr lang="en-US" sz="2400" dirty="0" smtClean="0"/>
              <a:t> the child is 3 or 4 years old</a:t>
            </a:r>
          </a:p>
          <a:p>
            <a:endParaRPr lang="en-US" sz="2400" dirty="0"/>
          </a:p>
          <a:p>
            <a:pPr algn="ctr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222183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04800"/>
            <a:ext cx="8382000" cy="7171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>
              <a:buFont typeface="Arial" pitchFamily="34" charset="0"/>
              <a:buChar char="•"/>
            </a:pPr>
            <a:endParaRPr lang="en-US" sz="2400" dirty="0" smtClean="0"/>
          </a:p>
          <a:p>
            <a:pPr algn="ctr"/>
            <a:r>
              <a:rPr lang="en-US" sz="2800" b="1" dirty="0" smtClean="0"/>
              <a:t>“Making”  Picture Books is Important because…</a:t>
            </a:r>
          </a:p>
          <a:p>
            <a:endParaRPr lang="en-US" sz="2400" dirty="0"/>
          </a:p>
          <a:p>
            <a:pPr marL="342900" indent="-342900">
              <a:buFont typeface="Arial"/>
              <a:buChar char="•"/>
            </a:pPr>
            <a:r>
              <a:rPr lang="en-US" sz="2400" dirty="0"/>
              <a:t>t</a:t>
            </a:r>
            <a:r>
              <a:rPr lang="en-US" sz="2400" dirty="0" smtClean="0"/>
              <a:t>hey </a:t>
            </a:r>
            <a:r>
              <a:rPr lang="en-US" sz="2400" dirty="0"/>
              <a:t>are familiar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/>
              <a:t>i</a:t>
            </a:r>
            <a:r>
              <a:rPr lang="en-US" sz="2400" dirty="0" smtClean="0"/>
              <a:t>llustrations </a:t>
            </a:r>
            <a:r>
              <a:rPr lang="en-US" sz="2400" dirty="0"/>
              <a:t>carry the weight of the meaning – allowing them to talk about what they see illustrated in text.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/>
              <a:t>c</a:t>
            </a:r>
            <a:r>
              <a:rPr lang="en-US" sz="2400" dirty="0" smtClean="0"/>
              <a:t>hildren </a:t>
            </a:r>
            <a:r>
              <a:rPr lang="en-US" sz="2400" dirty="0"/>
              <a:t>extend what they know about communication and composition.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/>
              <a:t>p</a:t>
            </a:r>
            <a:r>
              <a:rPr lang="en-US" sz="2400" dirty="0" smtClean="0"/>
              <a:t>icture </a:t>
            </a:r>
            <a:r>
              <a:rPr lang="en-US" sz="2400" dirty="0"/>
              <a:t>book format encourages </a:t>
            </a:r>
            <a:r>
              <a:rPr lang="en-US" sz="2400" dirty="0" smtClean="0"/>
              <a:t>persistence, stamina, and independence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 smtClean="0"/>
              <a:t>activity is fun and developmentally appropriate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   multiple </a:t>
            </a:r>
            <a:r>
              <a:rPr lang="en-US" sz="2400" dirty="0"/>
              <a:t>pages force the issue of </a:t>
            </a:r>
            <a:r>
              <a:rPr lang="en-US" sz="2400" dirty="0" smtClean="0"/>
              <a:t>composition</a:t>
            </a:r>
          </a:p>
          <a:p>
            <a:pPr>
              <a:buFont typeface="Arial" pitchFamily="34" charset="0"/>
              <a:buChar char="•"/>
            </a:pPr>
            <a:endParaRPr lang="en-US" sz="2400" dirty="0"/>
          </a:p>
          <a:p>
            <a:pPr algn="ctr"/>
            <a:r>
              <a:rPr lang="en-US" sz="2400" dirty="0"/>
              <a:t>Although picture books are just one kind of </a:t>
            </a:r>
            <a:r>
              <a:rPr lang="en-US" sz="2400" dirty="0" smtClean="0"/>
              <a:t>text</a:t>
            </a:r>
            <a:r>
              <a:rPr lang="en-US" sz="2400" dirty="0"/>
              <a:t>-</a:t>
            </a:r>
            <a:endParaRPr lang="en-US" sz="2400" dirty="0" smtClean="0"/>
          </a:p>
          <a:p>
            <a:pPr algn="ctr"/>
            <a:r>
              <a:rPr lang="en-US" sz="2400" dirty="0" smtClean="0"/>
              <a:t> </a:t>
            </a:r>
            <a:r>
              <a:rPr lang="en-US" sz="2400" dirty="0"/>
              <a:t>the understandings children develop while making them </a:t>
            </a:r>
            <a:endParaRPr lang="en-US" sz="2400" dirty="0" smtClean="0"/>
          </a:p>
          <a:p>
            <a:pPr algn="ctr"/>
            <a:r>
              <a:rPr lang="en-US" sz="2400" dirty="0" smtClean="0"/>
              <a:t>can </a:t>
            </a:r>
            <a:r>
              <a:rPr lang="en-US" sz="2400" dirty="0"/>
              <a:t>be generalized to all kinds of texts.</a:t>
            </a:r>
          </a:p>
          <a:p>
            <a:pPr>
              <a:buFont typeface="Arial" pitchFamily="34" charset="0"/>
              <a:buChar char="•"/>
            </a:pPr>
            <a:endParaRPr lang="en-US" sz="2400" dirty="0"/>
          </a:p>
          <a:p>
            <a:endParaRPr lang="en-US" sz="2400" dirty="0"/>
          </a:p>
          <a:p>
            <a:r>
              <a:rPr lang="en-US" sz="2400" b="1" dirty="0" smtClean="0"/>
              <a:t>	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88756751"/>
              </p:ext>
            </p:extLst>
          </p:nvPr>
        </p:nvGraphicFramePr>
        <p:xfrm>
          <a:off x="457200" y="1143000"/>
          <a:ext cx="8305800" cy="5181596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4114800"/>
                <a:gridCol w="4191000"/>
              </a:tblGrid>
              <a:tr h="44240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Classroom A 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…in contrast to Classroom</a:t>
                      </a:r>
                      <a:r>
                        <a:rPr lang="en-US" b="0" baseline="0" dirty="0" smtClean="0"/>
                        <a:t> B</a:t>
                      </a:r>
                      <a:endParaRPr lang="en-US" b="0" dirty="0"/>
                    </a:p>
                  </a:txBody>
                  <a:tcPr/>
                </a:tc>
              </a:tr>
              <a:tr h="618155"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Child is writing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</a:rPr>
                        <a:t> a book</a:t>
                      </a:r>
                    </a:p>
                    <a:p>
                      <a:pPr algn="l"/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</a:rPr>
                        <a:t>“Making” something </a:t>
                      </a:r>
                      <a:r>
                        <a:rPr lang="en-US" sz="1400" b="1" baseline="0" dirty="0" err="1" smtClean="0">
                          <a:solidFill>
                            <a:schemeClr val="tx1"/>
                          </a:solidFill>
                        </a:rPr>
                        <a:t>vs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</a:rPr>
                        <a:t> writing something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/>
                        <a:t>Child is not writing;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  No invitation to write</a:t>
                      </a:r>
                      <a:endParaRPr lang="en-US" sz="1400" dirty="0"/>
                    </a:p>
                  </a:txBody>
                  <a:tcPr/>
                </a:tc>
              </a:tr>
              <a:tr h="393923"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Child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</a:rPr>
                        <a:t> chose to write and what to write about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/>
                        <a:t>Teacher</a:t>
                      </a:r>
                      <a:r>
                        <a:rPr lang="en-US" sz="1400" baseline="0" dirty="0" smtClean="0"/>
                        <a:t> gave the children a topic</a:t>
                      </a:r>
                      <a:endParaRPr lang="en-US" sz="1400" dirty="0"/>
                    </a:p>
                  </a:txBody>
                  <a:tcPr/>
                </a:tc>
              </a:tr>
              <a:tr h="618155"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Child’s ideas are valued;</a:t>
                      </a:r>
                    </a:p>
                    <a:p>
                      <a:pPr algn="l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Ability to figure out the writing process is valued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solidFill>
                            <a:srgbClr val="000000"/>
                          </a:solidFill>
                        </a:rPr>
                        <a:t>Adults provide</a:t>
                      </a:r>
                      <a:r>
                        <a:rPr lang="en-US" sz="1400" baseline="0" dirty="0" smtClean="0">
                          <a:solidFill>
                            <a:srgbClr val="000000"/>
                          </a:solidFill>
                        </a:rPr>
                        <a:t> structures and scaffolds to frame the writing</a:t>
                      </a:r>
                      <a:endParaRPr 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</a:tr>
              <a:tr h="381802"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Long stretch of time available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</a:rPr>
                        <a:t>Children are given one page to write on</a:t>
                      </a:r>
                    </a:p>
                  </a:txBody>
                  <a:tcPr/>
                </a:tc>
              </a:tr>
              <a:tr h="618155"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Books are shared and published;  </a:t>
                      </a:r>
                    </a:p>
                    <a:p>
                      <a:pPr algn="l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Finished book stays in classroom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/>
                        <a:t>Writing is not saved or re-read</a:t>
                      </a:r>
                      <a:endParaRPr lang="en-US" sz="1400" dirty="0"/>
                    </a:p>
                  </a:txBody>
                  <a:tcPr/>
                </a:tc>
              </a:tr>
              <a:tr h="872690"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Books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</a:rPr>
                        <a:t> look like they are written by a 3 or 4 year old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/>
                        <a:t>Teacher transcribes</a:t>
                      </a:r>
                      <a:r>
                        <a:rPr lang="en-US" sz="1400" baseline="0" dirty="0" smtClean="0"/>
                        <a:t> – The unspoken message is that the child can try to write on their own, but adults are really the ones who know how to write</a:t>
                      </a:r>
                    </a:p>
                  </a:txBody>
                  <a:tcPr/>
                </a:tc>
              </a:tr>
              <a:tr h="618155"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Child read the book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aseline="0" dirty="0" smtClean="0"/>
                        <a:t>Child cannot read it.  The words are part of his oral vocabulary, but not his reading vocabulary</a:t>
                      </a:r>
                    </a:p>
                  </a:txBody>
                  <a:tcPr/>
                </a:tc>
              </a:tr>
              <a:tr h="618155"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The teacher values his writing because it supports him as a writer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aseline="0" dirty="0" smtClean="0"/>
                        <a:t>The teachers value his reading because it supports him as a reader.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381000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Classroom Environments </a:t>
            </a:r>
          </a:p>
          <a:p>
            <a:pPr algn="ctr"/>
            <a:r>
              <a:rPr lang="en-US" sz="1400" b="1" dirty="0" smtClean="0"/>
              <a:t>that Support Young Writers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63844196"/>
              </p:ext>
            </p:extLst>
          </p:nvPr>
        </p:nvGraphicFramePr>
        <p:xfrm>
          <a:off x="228600" y="1143000"/>
          <a:ext cx="8763000" cy="554634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4145935"/>
                <a:gridCol w="4617065"/>
              </a:tblGrid>
              <a:tr h="790169"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Compositional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</a:rPr>
                        <a:t> Writing</a:t>
                      </a:r>
                    </a:p>
                    <a:p>
                      <a:pPr algn="l"/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0" dirty="0" smtClean="0"/>
                        <a:t>…in  contrast to Functional</a:t>
                      </a:r>
                      <a:r>
                        <a:rPr lang="en-US" sz="2000" b="0" baseline="0" dirty="0" smtClean="0"/>
                        <a:t> Writing</a:t>
                      </a:r>
                      <a:endParaRPr lang="en-US" sz="2000" b="0" dirty="0"/>
                    </a:p>
                  </a:txBody>
                  <a:tcPr/>
                </a:tc>
              </a:tr>
              <a:tr h="6145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Comes from within the writer</a:t>
                      </a:r>
                    </a:p>
                    <a:p>
                      <a:pPr algn="l"/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/>
                        <a:t>Comes from outside the writer</a:t>
                      </a:r>
                    </a:p>
                  </a:txBody>
                  <a:tcPr/>
                </a:tc>
              </a:tr>
              <a:tr h="11542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Is the project-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requires the writer to devise something in his mind and use writing to capture that design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Done to support a task or project</a:t>
                      </a:r>
                      <a:endParaRPr lang="en-US" dirty="0"/>
                    </a:p>
                  </a:txBody>
                  <a:tcPr/>
                </a:tc>
              </a:tr>
              <a:tr h="13594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Act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</a:rPr>
                        <a:t> of creation-</a:t>
                      </a:r>
                      <a:endParaRPr lang="en-US" sz="1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writers bring meaning to the page, and go way beyond the basic skills of transcription</a:t>
                      </a:r>
                    </a:p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(mostly)</a:t>
                      </a:r>
                      <a:r>
                        <a:rPr lang="en-US" sz="1800" baseline="0" dirty="0" smtClean="0"/>
                        <a:t> A</a:t>
                      </a:r>
                      <a:r>
                        <a:rPr lang="en-US" sz="1800" dirty="0" smtClean="0"/>
                        <a:t>ct of transcription-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smtClean="0"/>
                        <a:t> single piece of paper with a sentence transcribed beneath it reduces the meaning in such a way that it cannot be called a composition</a:t>
                      </a:r>
                    </a:p>
                    <a:p>
                      <a:pPr>
                        <a:buFontTx/>
                        <a:buNone/>
                      </a:pPr>
                      <a:endParaRPr lang="en-US" sz="1800" dirty="0" smtClean="0"/>
                    </a:p>
                  </a:txBody>
                  <a:tcPr/>
                </a:tc>
              </a:tr>
              <a:tr h="15902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Builds a much stronger identity as a writer-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experiencing the response of readers helps children understand the power they hold when they compose and arrange things to achieve a particular effect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en-US" sz="1800" dirty="0" smtClean="0"/>
                        <a:t>Won’t nudge children beyond skills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676400" y="152400"/>
            <a:ext cx="60198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Writing Activities</a:t>
            </a:r>
          </a:p>
          <a:p>
            <a:pPr algn="ctr"/>
            <a:r>
              <a:rPr lang="en-US" b="1" dirty="0"/>
              <a:t>that Support Young Writers</a:t>
            </a:r>
          </a:p>
        </p:txBody>
      </p:sp>
    </p:spTree>
    <p:extLst>
      <p:ext uri="{BB962C8B-B14F-4D97-AF65-F5344CB8AC3E}">
        <p14:creationId xmlns:p14="http://schemas.microsoft.com/office/powerpoint/2010/main" xmlns="" val="4953333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36484976"/>
              </p:ext>
            </p:extLst>
          </p:nvPr>
        </p:nvGraphicFramePr>
        <p:xfrm>
          <a:off x="228600" y="1447800"/>
          <a:ext cx="8305800" cy="5181601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3352800"/>
                <a:gridCol w="4953000"/>
              </a:tblGrid>
              <a:tr h="71403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Interactive Read </a:t>
                      </a:r>
                      <a:r>
                        <a:rPr lang="en-US" b="1" dirty="0" err="1" smtClean="0"/>
                        <a:t>Alouds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="0" dirty="0" smtClean="0"/>
                        <a:t>talking about books</a:t>
                      </a:r>
                      <a:r>
                        <a:rPr lang="en-US" b="0" baseline="0" dirty="0" smtClean="0"/>
                        <a:t> and authors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="0" baseline="0" dirty="0" smtClean="0"/>
                        <a:t>reading multiple books by authors, illustrators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="0" baseline="0" dirty="0" smtClean="0"/>
                        <a:t>rereading books</a:t>
                      </a:r>
                      <a:endParaRPr lang="en-US" b="0" dirty="0"/>
                    </a:p>
                  </a:txBody>
                  <a:tcPr/>
                </a:tc>
              </a:tr>
              <a:tr h="1978702">
                <a:tc>
                  <a:txBody>
                    <a:bodyPr/>
                    <a:lstStyle/>
                    <a:p>
                      <a:r>
                        <a:rPr lang="en-US" b="1" dirty="0" smtClean="0"/>
                        <a:t>Side-by-Side</a:t>
                      </a:r>
                      <a:r>
                        <a:rPr lang="en-US" b="1" baseline="0" dirty="0" smtClean="0"/>
                        <a:t> Teaching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sz="1800" dirty="0" smtClean="0"/>
                        <a:t>sit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dirty="0" smtClean="0"/>
                        <a:t>with children and stay there long enough to observe and interact by</a:t>
                      </a:r>
                    </a:p>
                    <a:p>
                      <a:pPr marL="742950" lvl="1" indent="-285750">
                        <a:buFont typeface="Arial"/>
                        <a:buChar char="•"/>
                      </a:pPr>
                      <a:r>
                        <a:rPr lang="en-US" sz="1800" dirty="0" smtClean="0"/>
                        <a:t>posing problems</a:t>
                      </a:r>
                    </a:p>
                    <a:p>
                      <a:pPr marL="742950" lvl="1" indent="-285750">
                        <a:buFont typeface="Arial"/>
                        <a:buChar char="•"/>
                      </a:pPr>
                      <a:r>
                        <a:rPr lang="en-US" sz="1800" dirty="0" smtClean="0"/>
                        <a:t>asking question</a:t>
                      </a:r>
                    </a:p>
                    <a:p>
                      <a:pPr marL="742950" lvl="1" indent="-285750">
                        <a:buFont typeface="Arial"/>
                        <a:buChar char="•"/>
                      </a:pPr>
                      <a:r>
                        <a:rPr lang="en-US" sz="1800" dirty="0" smtClean="0"/>
                        <a:t>making comments</a:t>
                      </a:r>
                    </a:p>
                    <a:p>
                      <a:pPr marL="742950" lvl="1" indent="-285750">
                        <a:buFont typeface="Arial"/>
                        <a:buChar char="•"/>
                      </a:pPr>
                      <a:r>
                        <a:rPr lang="en-US" sz="1800" dirty="0" smtClean="0"/>
                        <a:t>sometimes showing how</a:t>
                      </a:r>
                    </a:p>
                    <a:p>
                      <a:endParaRPr lang="en-US" b="0" dirty="0"/>
                    </a:p>
                  </a:txBody>
                  <a:tcPr/>
                </a:tc>
              </a:tr>
              <a:tr h="1693889">
                <a:tc>
                  <a:txBody>
                    <a:bodyPr/>
                    <a:lstStyle/>
                    <a:p>
                      <a:r>
                        <a:rPr lang="en-US" b="1" dirty="0" smtClean="0"/>
                        <a:t>Nudging (vs. pushing)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800" dirty="0" smtClean="0"/>
                        <a:t>moving writing forward AND leaving children with energy and enthusiasm for making books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800" dirty="0" smtClean="0"/>
                        <a:t>supporting without overwhelming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800" dirty="0" smtClean="0"/>
                        <a:t>giving energy rather than taking it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800" dirty="0" smtClean="0"/>
                        <a:t>questioning less and listening more</a:t>
                      </a:r>
                    </a:p>
                  </a:txBody>
                  <a:tcPr/>
                </a:tc>
              </a:tr>
              <a:tr h="561632">
                <a:tc>
                  <a:txBody>
                    <a:bodyPr/>
                    <a:lstStyle/>
                    <a:p>
                      <a:r>
                        <a:rPr lang="en-US" b="1" dirty="0" smtClean="0"/>
                        <a:t>Share Time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800" dirty="0" smtClean="0"/>
                        <a:t>learning</a:t>
                      </a:r>
                      <a:r>
                        <a:rPr lang="en-US" sz="1800" baseline="0" dirty="0" smtClean="0"/>
                        <a:t> from other writers</a:t>
                      </a:r>
                      <a:endParaRPr lang="en-US" sz="180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57200" y="457200"/>
            <a:ext cx="8153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Instructional Practices</a:t>
            </a:r>
          </a:p>
          <a:p>
            <a:pPr algn="ctr"/>
            <a:r>
              <a:rPr lang="en-US" b="1" dirty="0" smtClean="0"/>
              <a:t>that </a:t>
            </a:r>
            <a:r>
              <a:rPr lang="en-US" b="1" dirty="0"/>
              <a:t>Support Young Writers</a:t>
            </a:r>
          </a:p>
        </p:txBody>
      </p:sp>
    </p:spTree>
    <p:extLst>
      <p:ext uri="{BB962C8B-B14F-4D97-AF65-F5344CB8AC3E}">
        <p14:creationId xmlns:p14="http://schemas.microsoft.com/office/powerpoint/2010/main" xmlns="" val="552172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1531610"/>
            <a:ext cx="7848600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“Show me what you can do </a:t>
            </a:r>
          </a:p>
          <a:p>
            <a:pPr algn="ctr"/>
            <a:r>
              <a:rPr lang="en-US" sz="3600" dirty="0"/>
              <a:t>and I can help you get a little bit better</a:t>
            </a:r>
            <a:r>
              <a:rPr lang="en-US" sz="3600" dirty="0" smtClean="0"/>
              <a:t>”</a:t>
            </a:r>
          </a:p>
          <a:p>
            <a:pPr algn="ctr"/>
            <a:r>
              <a:rPr lang="en-US" sz="2000" dirty="0" smtClean="0"/>
              <a:t>Lev </a:t>
            </a:r>
            <a:r>
              <a:rPr lang="en-US" sz="2000" dirty="0" err="1" smtClean="0"/>
              <a:t>Vygotsky</a:t>
            </a:r>
            <a:endParaRPr lang="en-US" sz="2000" dirty="0"/>
          </a:p>
          <a:p>
            <a:endParaRPr lang="en-US" sz="3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33957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2667000"/>
          </a:xfrm>
        </p:spPr>
        <p:txBody>
          <a:bodyPr>
            <a:normAutofit fontScale="90000"/>
          </a:bodyPr>
          <a:lstStyle/>
          <a:p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 smtClean="0"/>
              <a:t>Understanding</a:t>
            </a:r>
            <a:r>
              <a:rPr lang="en-US" sz="6000" dirty="0"/>
              <a:t/>
            </a:r>
            <a:br>
              <a:rPr lang="en-US" sz="6000" dirty="0"/>
            </a:br>
            <a:r>
              <a:rPr lang="en-US" sz="6000" dirty="0" smtClean="0"/>
              <a:t>Young Writers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1"/>
            <a:ext cx="7391400" cy="2971800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66635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229600" cy="762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What </a:t>
            </a:r>
            <a:r>
              <a:rPr lang="en-US" dirty="0"/>
              <a:t>It Means to Be a Writer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153400" cy="50292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A </a:t>
            </a:r>
            <a:r>
              <a:rPr lang="en-US" dirty="0" err="1" smtClean="0"/>
              <a:t>pre-schooler</a:t>
            </a:r>
            <a:r>
              <a:rPr lang="en-US" dirty="0" smtClean="0"/>
              <a:t> writer….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composes for stretches of time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makes picture books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goes through a writing process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uses ideas from books read to them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shares and keeps their books</a:t>
            </a:r>
          </a:p>
          <a:p>
            <a:pPr lvl="1">
              <a:buFont typeface="Arial"/>
              <a:buChar char="•"/>
            </a:pPr>
            <a:r>
              <a:rPr lang="en-US" dirty="0"/>
              <a:t>r</a:t>
            </a:r>
            <a:r>
              <a:rPr lang="en-US" dirty="0" smtClean="0"/>
              <a:t>eads their books</a:t>
            </a:r>
          </a:p>
          <a:p>
            <a:pPr lvl="1">
              <a:buFont typeface="Arial"/>
              <a:buChar char="•"/>
            </a:pPr>
            <a:r>
              <a:rPr lang="en-US" dirty="0" smtClean="0">
                <a:hlinkClick r:id="rId2" tooltip="Click on the link"/>
              </a:rPr>
              <a:t>Example: The Dinosaur &amp; Flower Book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91883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PAGE3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3962400"/>
            <a:ext cx="3525557" cy="2209800"/>
          </a:xfrm>
          <a:prstGeom prst="rect">
            <a:avLst/>
          </a:prstGeom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533400"/>
            <a:ext cx="3200400" cy="2641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438400" y="152400"/>
            <a:ext cx="4038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Jeffery is a Pre-school Writer</a:t>
            </a:r>
            <a:endParaRPr lang="en-US" sz="2400" dirty="0"/>
          </a:p>
          <a:p>
            <a:pPr algn="ctr"/>
            <a:r>
              <a:rPr lang="en-US" sz="2400" b="1" u="sng" dirty="0" smtClean="0"/>
              <a:t>The Cold Bear</a:t>
            </a:r>
            <a:r>
              <a:rPr lang="en-US" sz="2400" dirty="0" smtClean="0"/>
              <a:t>, by Jeffrey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3200400"/>
            <a:ext cx="365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“The bear can’t find a mitten because he can’t find a glove and because of that he has to have to let his hands be cold.”</a:t>
            </a:r>
            <a:endParaRPr lang="en-US" sz="1200" b="1" dirty="0"/>
          </a:p>
        </p:txBody>
      </p:sp>
      <p:pic>
        <p:nvPicPr>
          <p:cNvPr id="12" name="Picture 11" descr="PAGE2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00600" y="990600"/>
            <a:ext cx="4038600" cy="208985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105400" y="3124200"/>
            <a:ext cx="365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“Because his hands are cold he wants to go skiing to make him warm.”</a:t>
            </a:r>
            <a:endParaRPr lang="en-US" sz="1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57200" y="68580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Pg. 1</a:t>
            </a:r>
            <a:endParaRPr lang="en-US" sz="1000" dirty="0"/>
          </a:p>
        </p:txBody>
      </p:sp>
      <p:sp>
        <p:nvSpPr>
          <p:cNvPr id="15" name="TextBox 14"/>
          <p:cNvSpPr txBox="1"/>
          <p:nvPr/>
        </p:nvSpPr>
        <p:spPr>
          <a:xfrm>
            <a:off x="228600" y="3962400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Pg. 3</a:t>
            </a:r>
            <a:endParaRPr lang="en-US" sz="1000" dirty="0"/>
          </a:p>
        </p:txBody>
      </p:sp>
      <p:sp>
        <p:nvSpPr>
          <p:cNvPr id="16" name="TextBox 15"/>
          <p:cNvSpPr txBox="1"/>
          <p:nvPr/>
        </p:nvSpPr>
        <p:spPr>
          <a:xfrm>
            <a:off x="4876800" y="685800"/>
            <a:ext cx="457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000" dirty="0" smtClean="0"/>
          </a:p>
          <a:p>
            <a:endParaRPr lang="en-US" sz="1000" dirty="0"/>
          </a:p>
          <a:p>
            <a:r>
              <a:rPr lang="en-US" sz="1000" dirty="0" smtClean="0"/>
              <a:t>Pg. 2</a:t>
            </a:r>
            <a:endParaRPr lang="en-US" sz="1000" dirty="0"/>
          </a:p>
        </p:txBody>
      </p:sp>
      <p:sp>
        <p:nvSpPr>
          <p:cNvPr id="18" name="TextBox 17"/>
          <p:cNvSpPr txBox="1"/>
          <p:nvPr/>
        </p:nvSpPr>
        <p:spPr>
          <a:xfrm>
            <a:off x="228600" y="6172200"/>
            <a:ext cx="381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“Bear dreams about a bone that has meat.  So he can eat it.  This bear likes meat because it makes him warm.”</a:t>
            </a:r>
            <a:endParaRPr lang="en-US" sz="1200" b="1" dirty="0"/>
          </a:p>
        </p:txBody>
      </p:sp>
      <p:pic>
        <p:nvPicPr>
          <p:cNvPr id="19" name="Picture 18" descr="PAGE5.b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53000" y="3886200"/>
            <a:ext cx="3581400" cy="195736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029200" y="5867400"/>
            <a:ext cx="381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“Because bear is warm, he ate his meat bone.  A hedgehog invited him over to his house, because he had a fire going.  Then the bear invited the hedgehog over to his house because he had ice cream.”</a:t>
            </a:r>
            <a:endParaRPr lang="en-US" sz="12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5410200" y="4267200"/>
            <a:ext cx="4411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Pg. 4</a:t>
            </a:r>
            <a:endParaRPr lang="en-US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Observations </a:t>
            </a:r>
            <a:r>
              <a:rPr lang="en-US" dirty="0"/>
              <a:t>of Jeffery as a writer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229600" cy="4525963"/>
          </a:xfrm>
        </p:spPr>
        <p:txBody>
          <a:bodyPr>
            <a:normAutofit lnSpcReduction="10000"/>
          </a:bodyPr>
          <a:lstStyle/>
          <a:p>
            <a:pPr lvl="1">
              <a:buFont typeface="Arial"/>
              <a:buChar char="•"/>
            </a:pPr>
            <a:r>
              <a:rPr lang="en-US" dirty="0" smtClean="0"/>
              <a:t>Makes picture books</a:t>
            </a:r>
          </a:p>
          <a:p>
            <a:pPr lvl="1">
              <a:buFont typeface="Arial"/>
              <a:buChar char="•"/>
            </a:pPr>
            <a:endParaRPr lang="en-US" dirty="0" smtClean="0"/>
          </a:p>
          <a:p>
            <a:pPr lvl="1">
              <a:buFont typeface="Arial"/>
              <a:buChar char="•"/>
            </a:pPr>
            <a:r>
              <a:rPr lang="en-US" dirty="0" smtClean="0"/>
              <a:t>Uses ideas from books read to him</a:t>
            </a:r>
          </a:p>
          <a:p>
            <a:pPr lvl="1">
              <a:buFont typeface="Arial"/>
              <a:buChar char="•"/>
            </a:pPr>
            <a:endParaRPr lang="en-US" dirty="0"/>
          </a:p>
          <a:p>
            <a:pPr lvl="2">
              <a:buFont typeface="Arial"/>
              <a:buChar char="•"/>
            </a:pPr>
            <a:r>
              <a:rPr lang="en-US" dirty="0" smtClean="0"/>
              <a:t>features of stories and books</a:t>
            </a:r>
          </a:p>
          <a:p>
            <a:pPr lvl="3">
              <a:buFont typeface="Arial"/>
              <a:buChar char="•"/>
            </a:pPr>
            <a:r>
              <a:rPr lang="en-US" dirty="0" smtClean="0"/>
              <a:t>sequencing  of story</a:t>
            </a:r>
          </a:p>
          <a:p>
            <a:pPr lvl="3">
              <a:buFont typeface="Arial"/>
              <a:buChar char="•"/>
            </a:pPr>
            <a:r>
              <a:rPr lang="en-US" dirty="0" smtClean="0"/>
              <a:t>using </a:t>
            </a:r>
            <a:r>
              <a:rPr lang="en-US" dirty="0"/>
              <a:t>word bubbles to show that a character is dreaming.  </a:t>
            </a:r>
            <a:endParaRPr lang="en-US" dirty="0" smtClean="0"/>
          </a:p>
          <a:p>
            <a:pPr marL="1371600" lvl="3" indent="0">
              <a:buNone/>
            </a:pPr>
            <a:r>
              <a:rPr lang="en-US" dirty="0" smtClean="0"/>
              <a:t> </a:t>
            </a:r>
            <a:endParaRPr lang="en-US" dirty="0"/>
          </a:p>
          <a:p>
            <a:pPr lvl="2">
              <a:buFont typeface="Arial"/>
              <a:buChar char="•"/>
            </a:pPr>
            <a:r>
              <a:rPr lang="en-US" dirty="0" smtClean="0"/>
              <a:t>knowledge learned during recent read </a:t>
            </a:r>
            <a:r>
              <a:rPr lang="en-US" dirty="0" err="1" smtClean="0"/>
              <a:t>alouds</a:t>
            </a:r>
            <a:endParaRPr lang="en-US" dirty="0"/>
          </a:p>
          <a:p>
            <a:pPr lvl="3">
              <a:buFont typeface="Arial"/>
              <a:buChar char="•"/>
            </a:pPr>
            <a:r>
              <a:rPr lang="en-US" u="sng" dirty="0" smtClean="0"/>
              <a:t>The Mitten</a:t>
            </a:r>
          </a:p>
          <a:p>
            <a:pPr lvl="3">
              <a:buFont typeface="Arial"/>
              <a:buChar char="•"/>
            </a:pPr>
            <a:r>
              <a:rPr lang="en-US" dirty="0" smtClean="0"/>
              <a:t> </a:t>
            </a:r>
            <a:r>
              <a:rPr lang="en-US" dirty="0"/>
              <a:t>study of </a:t>
            </a:r>
            <a:r>
              <a:rPr lang="en-US" dirty="0" smtClean="0"/>
              <a:t>hibernation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257892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 smtClean="0"/>
              <a:t>For the Pre-school writer….</a:t>
            </a:r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r>
              <a:rPr lang="en-US" sz="2800" dirty="0"/>
              <a:t>t</a:t>
            </a:r>
            <a:r>
              <a:rPr lang="en-US" sz="2800" dirty="0" smtClean="0"/>
              <a:t>he written </a:t>
            </a:r>
            <a:r>
              <a:rPr lang="en-US" sz="2800" dirty="0"/>
              <a:t>product means very little </a:t>
            </a:r>
            <a:endParaRPr lang="en-US" sz="2800" dirty="0" smtClean="0"/>
          </a:p>
          <a:p>
            <a:pPr marL="0" indent="0" algn="ctr">
              <a:buNone/>
            </a:pPr>
            <a:r>
              <a:rPr lang="en-US" sz="2800" dirty="0" smtClean="0"/>
              <a:t>without </a:t>
            </a:r>
            <a:r>
              <a:rPr lang="en-US" sz="2800" dirty="0"/>
              <a:t>the </a:t>
            </a:r>
            <a:r>
              <a:rPr lang="en-US" sz="2800" dirty="0" smtClean="0"/>
              <a:t>child being there</a:t>
            </a:r>
          </a:p>
          <a:p>
            <a:pPr marL="0" indent="0" algn="ctr">
              <a:buNone/>
            </a:pPr>
            <a:r>
              <a:rPr lang="en-US" sz="2800" dirty="0" smtClean="0"/>
              <a:t> </a:t>
            </a:r>
            <a:r>
              <a:rPr lang="en-US" sz="2800" dirty="0"/>
              <a:t>to represent </a:t>
            </a:r>
            <a:r>
              <a:rPr lang="en-US" sz="2800" dirty="0" smtClean="0"/>
              <a:t>it </a:t>
            </a:r>
            <a:r>
              <a:rPr lang="en-US" sz="2800" dirty="0"/>
              <a:t>when he or she is actually </a:t>
            </a:r>
            <a:r>
              <a:rPr lang="en-US" sz="2800" dirty="0" smtClean="0"/>
              <a:t>writing</a:t>
            </a:r>
          </a:p>
          <a:p>
            <a:pPr marL="0" indent="0" algn="ctr">
              <a:buNone/>
            </a:pPr>
            <a:endParaRPr lang="en-US" sz="2800" dirty="0" smtClean="0"/>
          </a:p>
          <a:p>
            <a:pPr algn="ctr"/>
            <a:r>
              <a:rPr lang="en-US" sz="2800" dirty="0" smtClean="0">
                <a:hlinkClick r:id="rId2"/>
              </a:rPr>
              <a:t>Noah's Book - 'The Machines That Make Everything Come to Life'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35349621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181600" y="2057400"/>
          <a:ext cx="3414832" cy="4419600"/>
        </p:xfrm>
        <a:graphic>
          <a:graphicData uri="http://schemas.openxmlformats.org/presentationml/2006/ole">
            <p:oleObj spid="_x0000_s2076" name="Acrobat Document" r:id="rId4" imgW="5829300" imgH="7543800" progId="AcroExch.Document.7">
              <p:embed/>
            </p:oleObj>
          </a:graphicData>
        </a:graphic>
      </p:graphicFrame>
      <p:sp>
        <p:nvSpPr>
          <p:cNvPr id="2" name="Rectangle 1"/>
          <p:cNvSpPr/>
          <p:nvPr/>
        </p:nvSpPr>
        <p:spPr>
          <a:xfrm>
            <a:off x="228600" y="304800"/>
            <a:ext cx="8686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800" b="1" dirty="0" smtClean="0"/>
          </a:p>
          <a:p>
            <a:pPr algn="ctr"/>
            <a:r>
              <a:rPr lang="en-US" sz="2800" b="1" dirty="0" smtClean="0"/>
              <a:t>Transcription and Spelling Development</a:t>
            </a:r>
          </a:p>
          <a:p>
            <a:pPr lvl="1"/>
            <a:endParaRPr lang="en-US" sz="24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228600" y="2209800"/>
            <a:ext cx="4800600" cy="4893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Developing the skill of transcription </a:t>
            </a:r>
          </a:p>
          <a:p>
            <a:endParaRPr lang="en-US" sz="2000" dirty="0" smtClean="0"/>
          </a:p>
          <a:p>
            <a:pPr marL="742950" lvl="1" indent="-285750">
              <a:buFont typeface="Arial"/>
              <a:buChar char="•"/>
            </a:pPr>
            <a:r>
              <a:rPr lang="en-US" sz="2000" dirty="0" smtClean="0"/>
              <a:t>takes a long time </a:t>
            </a:r>
          </a:p>
          <a:p>
            <a:endParaRPr lang="en-US" sz="2000" dirty="0" smtClean="0"/>
          </a:p>
          <a:p>
            <a:pPr marL="742950" lvl="1" indent="-285750">
              <a:buFont typeface="Arial"/>
              <a:buChar char="•"/>
            </a:pPr>
            <a:r>
              <a:rPr lang="en-US" sz="2000" dirty="0"/>
              <a:t>r</a:t>
            </a:r>
            <a:r>
              <a:rPr lang="en-US" sz="2000" dirty="0" smtClean="0"/>
              <a:t>equires a lot of experience writing and reading</a:t>
            </a:r>
          </a:p>
          <a:p>
            <a:endParaRPr lang="en-US" sz="2000" dirty="0" smtClean="0"/>
          </a:p>
          <a:p>
            <a:pPr marL="742950" lvl="1" indent="-285750">
              <a:buFont typeface="Arial"/>
              <a:buChar char="•"/>
            </a:pPr>
            <a:r>
              <a:rPr lang="en-US" sz="2000" dirty="0"/>
              <a:t>f</a:t>
            </a:r>
            <a:r>
              <a:rPr lang="en-US" sz="2000" dirty="0" smtClean="0"/>
              <a:t>ollows sequence of stages</a:t>
            </a:r>
          </a:p>
          <a:p>
            <a:pPr marL="1200150" lvl="2" indent="-285750">
              <a:buFont typeface="Arial"/>
              <a:buChar char="•"/>
            </a:pPr>
            <a:r>
              <a:rPr lang="en-US" sz="2000" dirty="0" smtClean="0"/>
              <a:t>scribble writing</a:t>
            </a:r>
          </a:p>
          <a:p>
            <a:pPr marL="1200150" lvl="2" indent="-285750">
              <a:buFont typeface="Arial"/>
              <a:buChar char="•"/>
            </a:pPr>
            <a:r>
              <a:rPr lang="en-US" sz="2000" dirty="0"/>
              <a:t>r</a:t>
            </a:r>
            <a:r>
              <a:rPr lang="en-US" sz="2000" dirty="0" smtClean="0"/>
              <a:t>andom </a:t>
            </a:r>
            <a:r>
              <a:rPr lang="en-US" sz="2000" dirty="0"/>
              <a:t>strings of </a:t>
            </a:r>
            <a:r>
              <a:rPr lang="en-US" sz="2000" dirty="0" smtClean="0"/>
              <a:t>letters</a:t>
            </a:r>
          </a:p>
          <a:p>
            <a:pPr marL="1200150" lvl="2" indent="-285750">
              <a:buFont typeface="Arial"/>
              <a:buChar char="•"/>
            </a:pPr>
            <a:r>
              <a:rPr lang="en-US" sz="2000" dirty="0"/>
              <a:t>i</a:t>
            </a:r>
            <a:r>
              <a:rPr lang="en-US" sz="2000" dirty="0" smtClean="0"/>
              <a:t>nvented spelling</a:t>
            </a:r>
          </a:p>
          <a:p>
            <a:pPr marL="1200150" lvl="2" indent="-285750">
              <a:buFont typeface="Arial"/>
              <a:buChar char="•"/>
            </a:pPr>
            <a:r>
              <a:rPr lang="en-US" sz="2000" dirty="0"/>
              <a:t>c</a:t>
            </a:r>
            <a:r>
              <a:rPr lang="en-US" sz="2000" dirty="0" smtClean="0"/>
              <a:t>onventional spelling</a:t>
            </a:r>
          </a:p>
          <a:p>
            <a:pPr marL="457200" indent="-457200">
              <a:buAutoNum type="arabicPeriod"/>
            </a:pP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>
              <a:buFont typeface="Arial" pitchFamily="34" charset="0"/>
              <a:buChar char="•"/>
            </a:pPr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6324600" y="16764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Figure 3.1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01416" y="609600"/>
            <a:ext cx="4180609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62000" y="838200"/>
            <a:ext cx="17092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Scribble Writing</a:t>
            </a:r>
          </a:p>
          <a:p>
            <a:endParaRPr lang="en-US" b="1" dirty="0" smtClean="0"/>
          </a:p>
          <a:p>
            <a:r>
              <a:rPr lang="en-US" dirty="0" smtClean="0"/>
              <a:t>Figure 3.2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343400" y="609600"/>
            <a:ext cx="9144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" y="2514601"/>
            <a:ext cx="2667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Researchers have found that the marks are made with some intention in mind and only appear as random scribbles.  Over time the letters begin to resemble actual letters.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1298</TotalTime>
  <Words>1760</Words>
  <Application>Microsoft Office PowerPoint</Application>
  <PresentationFormat>On-screen Show (4:3)</PresentationFormat>
  <Paragraphs>308</Paragraphs>
  <Slides>24</Slides>
  <Notes>7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Office Theme</vt:lpstr>
      <vt:lpstr>Acrobat Document</vt:lpstr>
      <vt:lpstr>Already Ready Nurturing Writers in Preschool and Kindergarten by Katie Wood Ray &amp; Matt Glover</vt:lpstr>
      <vt:lpstr>Slide 2</vt:lpstr>
      <vt:lpstr> Understanding Young Writers</vt:lpstr>
      <vt:lpstr> What It Means to Be a Writer </vt:lpstr>
      <vt:lpstr>Slide 5</vt:lpstr>
      <vt:lpstr> Observations of Jeffery as a writer  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 Teaching Practices  that Nurture Young Writers</vt:lpstr>
      <vt:lpstr>Slide 20</vt:lpstr>
      <vt:lpstr>Slide 21</vt:lpstr>
      <vt:lpstr>Slide 22</vt:lpstr>
      <vt:lpstr>Slide 23</vt:lpstr>
      <vt:lpstr>Slide 24</vt:lpstr>
    </vt:vector>
  </TitlesOfParts>
  <Company>Chelsea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Already Ready Nurturing Writers in Preschool and Kindergarten</dc:title>
  <dc:creator>Registered User</dc:creator>
  <cp:lastModifiedBy>Registered User</cp:lastModifiedBy>
  <cp:revision>103</cp:revision>
  <dcterms:created xsi:type="dcterms:W3CDTF">2014-02-19T02:02:33Z</dcterms:created>
  <dcterms:modified xsi:type="dcterms:W3CDTF">2014-05-16T18:27:40Z</dcterms:modified>
</cp:coreProperties>
</file>