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3004800" cy="9753600"/>
  <p:notesSz cx="6858000" cy="9144000"/>
  <p:defaultTextStyle>
    <a:lvl1pPr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1pPr>
    <a:lvl2pPr indent="2286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2pPr>
    <a:lvl3pPr indent="4572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3pPr>
    <a:lvl4pPr indent="6858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4pPr>
    <a:lvl5pPr indent="9144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5pPr>
    <a:lvl6pPr indent="11430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6pPr>
    <a:lvl7pPr indent="13716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7pPr>
    <a:lvl8pPr indent="16002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8pPr>
    <a:lvl9pPr indent="18288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968" y="-11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4084465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2616200"/>
            <a:ext cx="10464800" cy="2540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207000"/>
            <a:ext cx="10464800" cy="1663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181100" y="6794500"/>
            <a:ext cx="10642600" cy="1511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181100" y="8382000"/>
            <a:ext cx="10642600" cy="939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606800"/>
            <a:ext cx="10464800" cy="2540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609600" y="1155700"/>
            <a:ext cx="5994400" cy="3568700"/>
          </a:xfrm>
          <a:prstGeom prst="rect">
            <a:avLst/>
          </a:prstGeom>
        </p:spPr>
        <p:txBody>
          <a:bodyPr anchor="b"/>
          <a:lstStyle>
            <a:lvl1pPr>
              <a:defRPr sz="5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609600" y="4762500"/>
            <a:ext cx="5994400" cy="3568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270000" y="2946400"/>
            <a:ext cx="5270500" cy="60960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1pPr>
            <a:lvl2pPr marL="9652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2pPr>
            <a:lvl3pPr marL="14478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3pPr>
            <a:lvl4pPr marL="19304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4pPr>
            <a:lvl5pPr marL="24130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00" y="1066800"/>
            <a:ext cx="10464800" cy="7620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e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4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 spd="med"/>
  <p:txStyles>
    <p:titleStyle>
      <a:lvl1pPr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indent="2286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indent="4572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indent="6858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indent="9144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indent="11430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indent="13716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indent="16002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indent="18288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titleStyle>
    <p:bodyStyle>
      <a:lvl1pPr marL="5715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marL="11430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marL="17145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marL="22860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marL="28575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marL="34290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marL="40005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marL="45720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marL="5143500" indent="-571500" defTabSz="457200">
        <a:spcBef>
          <a:spcPts val="3600"/>
        </a:spcBef>
        <a:buSzPct val="43000"/>
        <a:buBlip>
          <a:blip r:embed="rId15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bodyStyle>
    <p:otherStyle>
      <a:lvl1pPr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1pPr>
      <a:lvl2pPr indent="2286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2pPr>
      <a:lvl3pPr indent="4572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3pPr>
      <a:lvl4pPr indent="6858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4pPr>
      <a:lvl5pPr indent="9144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5pPr>
      <a:lvl6pPr indent="11430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6pPr>
      <a:lvl7pPr indent="13716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7pPr>
      <a:lvl8pPr indent="16002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8pPr>
      <a:lvl9pPr indent="18288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image" Target="../media/image9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All About Words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Increasing Vocabulary In The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Common Core Classroom, PreK-2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Mammals: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Topic words</a:t>
            </a:r>
          </a:p>
        </p:txBody>
      </p:sp>
      <p:sp>
        <p:nvSpPr>
          <p:cNvPr id="87" name="Shape 87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4601981" cy="5740400"/>
          </a:xfrm>
          <a:prstGeom prst="rect">
            <a:avLst/>
          </a:prstGeom>
        </p:spPr>
        <p:txBody>
          <a:bodyPr/>
          <a:lstStyle/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Carnivore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Claws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Diet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Herbivore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Nurse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Offspring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Omnivore</a:t>
            </a:r>
          </a:p>
          <a:p>
            <a:pPr marL="360045" lvl="0" indent="-360045" defTabSz="288036">
              <a:spcBef>
                <a:spcPts val="22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268">
                <a:solidFill>
                  <a:srgbClr val="FFFFFF"/>
                </a:solidFill>
              </a:rPr>
              <a:t>Warm-blooded</a:t>
            </a:r>
          </a:p>
        </p:txBody>
      </p:sp>
      <p:sp>
        <p:nvSpPr>
          <p:cNvPr id="88" name="Shape 88"/>
          <p:cNvSpPr/>
          <p:nvPr/>
        </p:nvSpPr>
        <p:spPr>
          <a:xfrm>
            <a:off x="6761274" y="2840134"/>
            <a:ext cx="4294900" cy="5597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Lung</a:t>
            </a:r>
          </a:p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Female</a:t>
            </a:r>
          </a:p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Animals kingdom</a:t>
            </a:r>
          </a:p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Skeleton</a:t>
            </a:r>
          </a:p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Temperature</a:t>
            </a:r>
          </a:p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Birth</a:t>
            </a:r>
          </a:p>
          <a:p>
            <a:pPr marL="317500" lvl="0" indent="-317500" algn="l">
              <a:spcBef>
                <a:spcPts val="3600"/>
              </a:spcBef>
              <a:buSzPct val="43000"/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Breath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7"/>
          <p:cNvGrpSpPr/>
          <p:nvPr/>
        </p:nvGrpSpPr>
        <p:grpSpPr>
          <a:xfrm>
            <a:off x="6927850" y="2940050"/>
            <a:ext cx="4835922" cy="6108700"/>
            <a:chOff x="-44450" y="-44450"/>
            <a:chExt cx="4835922" cy="6108700"/>
          </a:xfrm>
        </p:grpSpPr>
        <p:pic>
          <p:nvPicPr>
            <p:cNvPr id="36" name="73807842_2880x2233.jpeg"/>
            <p:cNvPicPr/>
            <p:nvPr/>
          </p:nvPicPr>
          <p:blipFill>
            <a:blip r:embed="rId2">
              <a:extLst/>
            </a:blip>
            <a:srcRect l="33292" t="13576" r="20617" b="1780"/>
            <a:stretch>
              <a:fillRect/>
            </a:stretch>
          </p:blipFill>
          <p:spPr>
            <a:xfrm>
              <a:off x="0" y="0"/>
              <a:ext cx="4747115" cy="60198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5" name="Picture 3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4835922" cy="6108700"/>
            </a:xfrm>
            <a:prstGeom prst="rect">
              <a:avLst/>
            </a:prstGeom>
            <a:effectLst/>
          </p:spPr>
        </p:pic>
      </p:grpSp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All About Words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This book was mainly about building vocabulary. </a:t>
            </a:r>
          </a:p>
          <a:p>
            <a:pPr lvl="0"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The most impactful strategy we found was the use of text sets.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3"/>
          <p:cNvGrpSpPr/>
          <p:nvPr/>
        </p:nvGrpSpPr>
        <p:grpSpPr>
          <a:xfrm>
            <a:off x="1319107" y="2959565"/>
            <a:ext cx="4574779" cy="6063853"/>
            <a:chOff x="-44450" y="-44450"/>
            <a:chExt cx="4574778" cy="6063853"/>
          </a:xfrm>
        </p:grpSpPr>
        <p:pic>
          <p:nvPicPr>
            <p:cNvPr id="42" name="IMG_0110.jpeg"/>
            <p:cNvPicPr/>
            <p:nvPr/>
          </p:nvPicPr>
          <p:blipFill>
            <a:blip r:embed="rId2">
              <a:extLst/>
            </a:blip>
            <a:srcRect l="21845" r="21845"/>
            <a:stretch>
              <a:fillRect/>
            </a:stretch>
          </p:blipFill>
          <p:spPr>
            <a:xfrm>
              <a:off x="0" y="0"/>
              <a:ext cx="4485788" cy="597488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1" name="Picture 40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1"/>
              <a:ext cx="4574778" cy="6063854"/>
            </a:xfrm>
            <a:prstGeom prst="rect">
              <a:avLst/>
            </a:prstGeom>
            <a:effectLst/>
          </p:spPr>
        </p:pic>
      </p:grpSp>
      <p:grpSp>
        <p:nvGrpSpPr>
          <p:cNvPr id="46" name="Group 46"/>
          <p:cNvGrpSpPr/>
          <p:nvPr/>
        </p:nvGrpSpPr>
        <p:grpSpPr>
          <a:xfrm>
            <a:off x="7228718" y="4974233"/>
            <a:ext cx="5016500" cy="4025900"/>
            <a:chOff x="-44450" y="-44450"/>
            <a:chExt cx="5016500" cy="4025900"/>
          </a:xfrm>
        </p:grpSpPr>
        <p:pic>
          <p:nvPicPr>
            <p:cNvPr id="45" name="IMG_0112.jpeg"/>
            <p:cNvPicPr/>
            <p:nvPr/>
          </p:nvPicPr>
          <p:blipFill>
            <a:blip r:embed="rId4">
              <a:extLst/>
            </a:blip>
            <a:srcRect l="3064" r="3064"/>
            <a:stretch>
              <a:fillRect/>
            </a:stretch>
          </p:blipFill>
          <p:spPr>
            <a:xfrm>
              <a:off x="0" y="0"/>
              <a:ext cx="4927600" cy="3937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4" name="Picture 43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44450" y="-44450"/>
              <a:ext cx="5016500" cy="4025900"/>
            </a:xfrm>
            <a:prstGeom prst="rect">
              <a:avLst/>
            </a:prstGeom>
            <a:effectLst/>
          </p:spPr>
        </p:pic>
      </p:grpSp>
      <p:grpSp>
        <p:nvGrpSpPr>
          <p:cNvPr id="49" name="Group 49"/>
          <p:cNvGrpSpPr/>
          <p:nvPr/>
        </p:nvGrpSpPr>
        <p:grpSpPr>
          <a:xfrm>
            <a:off x="7225086" y="730249"/>
            <a:ext cx="5016500" cy="4025901"/>
            <a:chOff x="-44450" y="-44450"/>
            <a:chExt cx="5016500" cy="4025900"/>
          </a:xfrm>
        </p:grpSpPr>
        <p:pic>
          <p:nvPicPr>
            <p:cNvPr id="48" name="IMG_0111.jpeg"/>
            <p:cNvPicPr/>
            <p:nvPr/>
          </p:nvPicPr>
          <p:blipFill>
            <a:blip r:embed="rId6">
              <a:extLst/>
            </a:blip>
            <a:srcRect l="3064" r="3064"/>
            <a:stretch>
              <a:fillRect/>
            </a:stretch>
          </p:blipFill>
          <p:spPr>
            <a:xfrm>
              <a:off x="0" y="0"/>
              <a:ext cx="4927600" cy="3937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7" name="Picture 46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44450" y="-44450"/>
              <a:ext cx="5016500" cy="4025900"/>
            </a:xfrm>
            <a:prstGeom prst="rect">
              <a:avLst/>
            </a:prstGeom>
            <a:effectLst/>
          </p:spPr>
        </p:pic>
      </p:grpSp>
      <p:sp>
        <p:nvSpPr>
          <p:cNvPr id="50" name="Shape 50"/>
          <p:cNvSpPr/>
          <p:nvPr/>
        </p:nvSpPr>
        <p:spPr>
          <a:xfrm>
            <a:off x="1102779" y="686957"/>
            <a:ext cx="5007435" cy="1466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Text Set Sample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Topic: Plants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4"/>
          <p:cNvGrpSpPr/>
          <p:nvPr/>
        </p:nvGrpSpPr>
        <p:grpSpPr>
          <a:xfrm>
            <a:off x="6927850" y="2940050"/>
            <a:ext cx="4835922" cy="6108700"/>
            <a:chOff x="-44450" y="-44450"/>
            <a:chExt cx="4835922" cy="6108700"/>
          </a:xfrm>
        </p:grpSpPr>
        <p:pic>
          <p:nvPicPr>
            <p:cNvPr id="53" name="IMG_0117.png"/>
            <p:cNvPicPr/>
            <p:nvPr/>
          </p:nvPicPr>
          <p:blipFill>
            <a:blip r:embed="rId2">
              <a:extLst/>
            </a:blip>
            <a:srcRect t="2446" b="2446"/>
            <a:stretch>
              <a:fillRect/>
            </a:stretch>
          </p:blipFill>
          <p:spPr>
            <a:xfrm>
              <a:off x="0" y="0"/>
              <a:ext cx="4747115" cy="60198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2" name="Picture 51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4835922" cy="6108700"/>
            </a:xfrm>
            <a:prstGeom prst="rect">
              <a:avLst/>
            </a:prstGeom>
            <a:effectLst/>
          </p:spPr>
        </p:pic>
      </p:grpSp>
      <p:sp>
        <p:nvSpPr>
          <p:cNvPr id="55" name="Shape 5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393192">
              <a:defRPr sz="1800">
                <a:solidFill>
                  <a:srgbClr val="000000"/>
                </a:solidFill>
              </a:defRPr>
            </a:pPr>
            <a:r>
              <a:rPr sz="6192">
                <a:solidFill>
                  <a:srgbClr val="FFFFFF"/>
                </a:solidFill>
              </a:rPr>
              <a:t>Plants Text set</a:t>
            </a:r>
          </a:p>
          <a:p>
            <a:pPr lvl="0" defTabSz="393192">
              <a:defRPr sz="1800">
                <a:solidFill>
                  <a:srgbClr val="000000"/>
                </a:solidFill>
              </a:defRPr>
            </a:pPr>
            <a:r>
              <a:rPr sz="6192">
                <a:solidFill>
                  <a:srgbClr val="FFFFFF"/>
                </a:solidFill>
              </a:rPr>
              <a:t>Titles and topic words</a:t>
            </a:r>
          </a:p>
        </p:txBody>
      </p:sp>
      <p:sp>
        <p:nvSpPr>
          <p:cNvPr id="56" name="Shape 5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buBlip>
                <a:blip r:embed="rId4"/>
              </a:buBlip>
            </a:pPr>
            <a:endParaRPr/>
          </a:p>
        </p:txBody>
      </p:sp>
      <p:pic>
        <p:nvPicPr>
          <p:cNvPr id="57" name="IMG_0116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96153" y="2811109"/>
            <a:ext cx="5018194" cy="6690925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1"/>
          <p:cNvGrpSpPr/>
          <p:nvPr/>
        </p:nvGrpSpPr>
        <p:grpSpPr>
          <a:xfrm>
            <a:off x="1120234" y="1735304"/>
            <a:ext cx="4930776" cy="6537723"/>
            <a:chOff x="-44449" y="-44450"/>
            <a:chExt cx="4930775" cy="6537722"/>
          </a:xfrm>
        </p:grpSpPr>
        <p:pic>
          <p:nvPicPr>
            <p:cNvPr id="60" name="IMG_0119.png"/>
            <p:cNvPicPr/>
            <p:nvPr/>
          </p:nvPicPr>
          <p:blipFill>
            <a:blip r:embed="rId2">
              <a:extLst/>
            </a:blip>
            <a:srcRect t="51" b="51"/>
            <a:stretch>
              <a:fillRect/>
            </a:stretch>
          </p:blipFill>
          <p:spPr>
            <a:xfrm>
              <a:off x="0" y="0"/>
              <a:ext cx="4841711" cy="64489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9" name="Picture 58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4930775" cy="6537722"/>
            </a:xfrm>
            <a:prstGeom prst="rect">
              <a:avLst/>
            </a:prstGeom>
            <a:effectLst/>
          </p:spPr>
        </p:pic>
      </p:grpSp>
      <p:grpSp>
        <p:nvGrpSpPr>
          <p:cNvPr id="64" name="Group 64"/>
          <p:cNvGrpSpPr/>
          <p:nvPr/>
        </p:nvGrpSpPr>
        <p:grpSpPr>
          <a:xfrm>
            <a:off x="7228718" y="4974233"/>
            <a:ext cx="5016500" cy="4025900"/>
            <a:chOff x="-44450" y="-44450"/>
            <a:chExt cx="5016500" cy="4025900"/>
          </a:xfrm>
        </p:grpSpPr>
        <p:pic>
          <p:nvPicPr>
            <p:cNvPr id="63" name="IMG_0120.jpeg"/>
            <p:cNvPicPr/>
            <p:nvPr/>
          </p:nvPicPr>
          <p:blipFill>
            <a:blip r:embed="rId4">
              <a:extLst/>
            </a:blip>
            <a:srcRect l="3064" r="3064"/>
            <a:stretch>
              <a:fillRect/>
            </a:stretch>
          </p:blipFill>
          <p:spPr>
            <a:xfrm>
              <a:off x="0" y="0"/>
              <a:ext cx="4927600" cy="3937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2" name="Picture 61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44450" y="-44450"/>
              <a:ext cx="5016500" cy="4025900"/>
            </a:xfrm>
            <a:prstGeom prst="rect">
              <a:avLst/>
            </a:prstGeom>
            <a:effectLst/>
          </p:spPr>
        </p:pic>
      </p:grpSp>
      <p:grpSp>
        <p:nvGrpSpPr>
          <p:cNvPr id="67" name="Group 67"/>
          <p:cNvGrpSpPr/>
          <p:nvPr/>
        </p:nvGrpSpPr>
        <p:grpSpPr>
          <a:xfrm>
            <a:off x="7225086" y="730249"/>
            <a:ext cx="5016500" cy="4025901"/>
            <a:chOff x="-44450" y="-44450"/>
            <a:chExt cx="5016500" cy="4025900"/>
          </a:xfrm>
        </p:grpSpPr>
        <p:pic>
          <p:nvPicPr>
            <p:cNvPr id="66" name="IMG_0118.png"/>
            <p:cNvPicPr/>
            <p:nvPr/>
          </p:nvPicPr>
          <p:blipFill>
            <a:blip r:embed="rId6">
              <a:extLst/>
            </a:blip>
            <a:srcRect t="20038" b="20038"/>
            <a:stretch>
              <a:fillRect/>
            </a:stretch>
          </p:blipFill>
          <p:spPr>
            <a:xfrm>
              <a:off x="0" y="0"/>
              <a:ext cx="4927600" cy="3937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5" name="Picture 64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44450" y="-44450"/>
              <a:ext cx="5016500" cy="4025900"/>
            </a:xfrm>
            <a:prstGeom prst="rect">
              <a:avLst/>
            </a:prstGeom>
            <a:effectLst/>
          </p:spPr>
        </p:pic>
      </p:grpSp>
      <p:sp>
        <p:nvSpPr>
          <p:cNvPr id="68" name="Shape 68"/>
          <p:cNvSpPr/>
          <p:nvPr/>
        </p:nvSpPr>
        <p:spPr>
          <a:xfrm>
            <a:off x="1120603" y="77832"/>
            <a:ext cx="5493094" cy="14661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Text Set Sample: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Topic: Life Cycles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Life Cycle Text Set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Titles </a:t>
            </a:r>
          </a:p>
        </p:txBody>
      </p:sp>
      <p:sp>
        <p:nvSpPr>
          <p:cNvPr id="71" name="Shape 71"/>
          <p:cNvSpPr/>
          <p:nvPr/>
        </p:nvSpPr>
        <p:spPr>
          <a:xfrm>
            <a:off x="1125817" y="2815686"/>
            <a:ext cx="5362418" cy="5584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endParaRPr sz="23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Story book: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"Katie's Butterfly"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by Jenny Giles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"Verdi"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By Janell Cannon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endParaRPr sz="23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Informational books: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"See How it Grows"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By Kimberlee Graves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"Whatever will These Become?"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By Peter Garland</a:t>
            </a:r>
          </a:p>
        </p:txBody>
      </p:sp>
      <p:sp>
        <p:nvSpPr>
          <p:cNvPr id="72" name="Shape 72"/>
          <p:cNvSpPr/>
          <p:nvPr/>
        </p:nvSpPr>
        <p:spPr>
          <a:xfrm>
            <a:off x="7328988" y="3272885"/>
            <a:ext cx="4011657" cy="4669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Vocabulary Readers: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Scholastic Life Cycle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Readers set including: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Butterfly life cycle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Sunflower life cycle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Chick life cycle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Frog life cycle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Horse life cycle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00">
                <a:solidFill>
                  <a:srgbClr val="FFFFFF"/>
                </a:solidFill>
              </a:rPr>
              <a:t>Ladybug life cycle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Life Cycle: 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topic words</a:t>
            </a:r>
          </a:p>
        </p:txBody>
      </p:sp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3447618" y="3606145"/>
            <a:ext cx="6535951" cy="4065310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</a:pPr>
            <a:endParaRPr/>
          </a:p>
        </p:txBody>
      </p:sp>
      <p:pic>
        <p:nvPicPr>
          <p:cNvPr id="76" name="IMG_0121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38849" y="2929060"/>
            <a:ext cx="8527102" cy="6395326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Text Set Sample: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Mammals</a:t>
            </a:r>
          </a:p>
        </p:txBody>
      </p:sp>
      <p:pic>
        <p:nvPicPr>
          <p:cNvPr id="79" name="IMG_012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0563" y="3291257"/>
            <a:ext cx="5872540" cy="4404404"/>
          </a:xfrm>
          <a:prstGeom prst="rect">
            <a:avLst/>
          </a:prstGeom>
          <a:ln w="88900">
            <a:miter lim="400000"/>
          </a:ln>
        </p:spPr>
      </p:pic>
      <p:pic>
        <p:nvPicPr>
          <p:cNvPr id="80" name="IMG_0123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4700" y="3237653"/>
            <a:ext cx="6015482" cy="4511612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Mammals Text Set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Titles</a:t>
            </a:r>
          </a:p>
        </p:txBody>
      </p:sp>
      <p:sp>
        <p:nvSpPr>
          <p:cNvPr id="83" name="Shape 83"/>
          <p:cNvSpPr/>
          <p:nvPr/>
        </p:nvSpPr>
        <p:spPr>
          <a:xfrm>
            <a:off x="1064050" y="3618904"/>
            <a:ext cx="5181390" cy="4008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Story Books: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"The Busy Beavers"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Beverly Randell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"Wolf Watch"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Kay Winters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"Knut"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Dr. Gerald R. Uhlich</a:t>
            </a:r>
          </a:p>
        </p:txBody>
      </p:sp>
      <p:sp>
        <p:nvSpPr>
          <p:cNvPr id="84" name="Shape 84"/>
          <p:cNvSpPr/>
          <p:nvPr/>
        </p:nvSpPr>
        <p:spPr>
          <a:xfrm>
            <a:off x="6927906" y="2923050"/>
            <a:ext cx="4996573" cy="5125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Informational books: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"What is a Mammal?"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Lola M. Schaefer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"Elephants"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Beverly Randell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"Marine Mammals"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JR Hilt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"Marvelous Mammals"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By Lydia Carlin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Microsoft Macintosh PowerPoint</Application>
  <PresentationFormat>Custom</PresentationFormat>
  <Paragraphs>74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Chalkboard</vt:lpstr>
      <vt:lpstr>All About Words</vt:lpstr>
      <vt:lpstr>All About Words</vt:lpstr>
      <vt:lpstr>PowerPoint Presentation</vt:lpstr>
      <vt:lpstr>Plants Text set Titles and topic words</vt:lpstr>
      <vt:lpstr>PowerPoint Presentation</vt:lpstr>
      <vt:lpstr>Life Cycle Text Set Titles </vt:lpstr>
      <vt:lpstr>Life Cycle:  topic words</vt:lpstr>
      <vt:lpstr>Text Set Sample: Mammals</vt:lpstr>
      <vt:lpstr>Mammals Text Set Titles</vt:lpstr>
      <vt:lpstr>Mammals: Topic words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About Words</dc:title>
  <cp:lastModifiedBy>Melissa Brooks-Yip</cp:lastModifiedBy>
  <cp:revision>1</cp:revision>
  <dcterms:modified xsi:type="dcterms:W3CDTF">2014-04-29T14:38:28Z</dcterms:modified>
</cp:coreProperties>
</file>